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333" r:id="rId2"/>
    <p:sldId id="367" r:id="rId3"/>
    <p:sldId id="341" r:id="rId4"/>
    <p:sldId id="371" r:id="rId5"/>
    <p:sldId id="378" r:id="rId6"/>
    <p:sldId id="336" r:id="rId7"/>
    <p:sldId id="344" r:id="rId8"/>
    <p:sldId id="338" r:id="rId9"/>
    <p:sldId id="343" r:id="rId10"/>
    <p:sldId id="380" r:id="rId11"/>
    <p:sldId id="381" r:id="rId12"/>
    <p:sldId id="382" r:id="rId13"/>
    <p:sldId id="383" r:id="rId14"/>
    <p:sldId id="384" r:id="rId15"/>
    <p:sldId id="385" r:id="rId16"/>
    <p:sldId id="386" r:id="rId17"/>
    <p:sldId id="387" r:id="rId18"/>
    <p:sldId id="388" r:id="rId19"/>
    <p:sldId id="365" r:id="rId2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57"/>
    <a:srgbClr val="A6DEF2"/>
    <a:srgbClr val="004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91800" autoAdjust="0"/>
  </p:normalViewPr>
  <p:slideViewPr>
    <p:cSldViewPr>
      <p:cViewPr>
        <p:scale>
          <a:sx n="90" d="100"/>
          <a:sy n="90" d="100"/>
        </p:scale>
        <p:origin x="-1238" y="82"/>
      </p:cViewPr>
      <p:guideLst>
        <p:guide orient="horz" pos="2160"/>
        <p:guide pos="2880"/>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631FF34E-3E46-4D6E-A40F-9BA4C2A2AB9E}" type="datetimeFigureOut">
              <a:rPr lang="en-CA" smtClean="0"/>
              <a:t>15/10/2015</a:t>
            </a:fld>
            <a:endParaRPr lang="en-CA"/>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790C7BB6-C8DA-4591-8994-C2B6885BB2F0}" type="slidenum">
              <a:rPr lang="en-CA" smtClean="0"/>
              <a:t>‹#›</a:t>
            </a:fld>
            <a:endParaRPr lang="en-CA"/>
          </a:p>
        </p:txBody>
      </p:sp>
    </p:spTree>
    <p:extLst>
      <p:ext uri="{BB962C8B-B14F-4D97-AF65-F5344CB8AC3E}">
        <p14:creationId xmlns:p14="http://schemas.microsoft.com/office/powerpoint/2010/main" val="1870578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A643F1A1-AD6E-4A80-B802-133D0D3C2592}" type="datetimeFigureOut">
              <a:rPr lang="en-CA" smtClean="0"/>
              <a:t>15/10/2015</a:t>
            </a:fld>
            <a:endParaRPr lang="en-CA"/>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44956A59-550B-4544-A7B1-E57033D5E4E5}" type="slidenum">
              <a:rPr lang="en-CA" smtClean="0"/>
              <a:t>‹#›</a:t>
            </a:fld>
            <a:endParaRPr lang="en-CA"/>
          </a:p>
        </p:txBody>
      </p:sp>
    </p:spTree>
    <p:extLst>
      <p:ext uri="{BB962C8B-B14F-4D97-AF65-F5344CB8AC3E}">
        <p14:creationId xmlns:p14="http://schemas.microsoft.com/office/powerpoint/2010/main" val="2349609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4956A59-550B-4544-A7B1-E57033D5E4E5}" type="slidenum">
              <a:rPr lang="en-CA" smtClean="0"/>
              <a:t>1</a:t>
            </a:fld>
            <a:endParaRPr lang="en-CA"/>
          </a:p>
        </p:txBody>
      </p:sp>
    </p:spTree>
    <p:extLst>
      <p:ext uri="{BB962C8B-B14F-4D97-AF65-F5344CB8AC3E}">
        <p14:creationId xmlns:p14="http://schemas.microsoft.com/office/powerpoint/2010/main" val="4126249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4956A59-550B-4544-A7B1-E57033D5E4E5}" type="slidenum">
              <a:rPr lang="en-CA" smtClean="0"/>
              <a:t>18</a:t>
            </a:fld>
            <a:endParaRPr lang="en-CA" dirty="0"/>
          </a:p>
        </p:txBody>
      </p:sp>
    </p:spTree>
    <p:extLst>
      <p:ext uri="{BB962C8B-B14F-4D97-AF65-F5344CB8AC3E}">
        <p14:creationId xmlns:p14="http://schemas.microsoft.com/office/powerpoint/2010/main" val="1610536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4956A59-550B-4544-A7B1-E57033D5E4E5}" type="slidenum">
              <a:rPr lang="en-CA" smtClean="0"/>
              <a:t>19</a:t>
            </a:fld>
            <a:endParaRPr lang="en-CA"/>
          </a:p>
        </p:txBody>
      </p:sp>
    </p:spTree>
    <p:extLst>
      <p:ext uri="{BB962C8B-B14F-4D97-AF65-F5344CB8AC3E}">
        <p14:creationId xmlns:p14="http://schemas.microsoft.com/office/powerpoint/2010/main" val="2972402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4, 382 km2</a:t>
            </a:r>
          </a:p>
          <a:p>
            <a:endParaRPr lang="en-CA" dirty="0" smtClean="0"/>
          </a:p>
          <a:p>
            <a:r>
              <a:rPr lang="en-CA" dirty="0" smtClean="0"/>
              <a:t>175 km</a:t>
            </a:r>
            <a:r>
              <a:rPr lang="en-CA" baseline="0" dirty="0" smtClean="0"/>
              <a:t> South Nation River </a:t>
            </a:r>
          </a:p>
          <a:p>
            <a:endParaRPr lang="en-CA" baseline="0" dirty="0" smtClean="0"/>
          </a:p>
          <a:p>
            <a:r>
              <a:rPr lang="en-CA" baseline="0" dirty="0" smtClean="0"/>
              <a:t>Flows from St Lawrence empties into the Ottawa</a:t>
            </a:r>
          </a:p>
          <a:p>
            <a:endParaRPr lang="en-CA" baseline="0" dirty="0" smtClean="0"/>
          </a:p>
          <a:p>
            <a:r>
              <a:rPr lang="en-CA" baseline="0" dirty="0" smtClean="0"/>
              <a:t>15 </a:t>
            </a:r>
            <a:r>
              <a:rPr lang="en-CA" baseline="0" dirty="0" err="1" smtClean="0"/>
              <a:t>municiaplities</a:t>
            </a:r>
            <a:endParaRPr lang="en-CA" dirty="0"/>
          </a:p>
        </p:txBody>
      </p:sp>
      <p:sp>
        <p:nvSpPr>
          <p:cNvPr id="4" name="Slide Number Placeholder 3"/>
          <p:cNvSpPr>
            <a:spLocks noGrp="1"/>
          </p:cNvSpPr>
          <p:nvPr>
            <p:ph type="sldNum" sz="quarter" idx="10"/>
          </p:nvPr>
        </p:nvSpPr>
        <p:spPr/>
        <p:txBody>
          <a:bodyPr/>
          <a:lstStyle/>
          <a:p>
            <a:fld id="{44956A59-550B-4544-A7B1-E57033D5E4E5}" type="slidenum">
              <a:rPr lang="en-CA" smtClean="0"/>
              <a:t>2</a:t>
            </a:fld>
            <a:endParaRPr lang="en-CA"/>
          </a:p>
        </p:txBody>
      </p:sp>
    </p:spTree>
    <p:extLst>
      <p:ext uri="{BB962C8B-B14F-4D97-AF65-F5344CB8AC3E}">
        <p14:creationId xmlns:p14="http://schemas.microsoft.com/office/powerpoint/2010/main" val="2118756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a:p>
            <a:r>
              <a:rPr lang="en-CA" dirty="0" smtClean="0"/>
              <a:t>Environment</a:t>
            </a:r>
            <a:r>
              <a:rPr lang="en-CA" baseline="0" dirty="0" smtClean="0"/>
              <a:t> Canada released a report titled ‘ How much habitat is enough’. An absolute minimum of 30% forest cover is essential for a healthy and sustainable ecosystem. Loss of forest cover in Ontario is contributing to an unstable ecosystem, habitat loss, and environmental degradation. </a:t>
            </a:r>
            <a:endParaRPr lang="en-CA" dirty="0"/>
          </a:p>
        </p:txBody>
      </p:sp>
      <p:sp>
        <p:nvSpPr>
          <p:cNvPr id="4" name="Slide Number Placeholder 3"/>
          <p:cNvSpPr>
            <a:spLocks noGrp="1"/>
          </p:cNvSpPr>
          <p:nvPr>
            <p:ph type="sldNum" sz="quarter" idx="10"/>
          </p:nvPr>
        </p:nvSpPr>
        <p:spPr/>
        <p:txBody>
          <a:bodyPr/>
          <a:lstStyle/>
          <a:p>
            <a:fld id="{44956A59-550B-4544-A7B1-E57033D5E4E5}" type="slidenum">
              <a:rPr lang="en-CA" smtClean="0"/>
              <a:t>3</a:t>
            </a:fld>
            <a:endParaRPr lang="en-CA"/>
          </a:p>
        </p:txBody>
      </p:sp>
    </p:spTree>
    <p:extLst>
      <p:ext uri="{BB962C8B-B14F-4D97-AF65-F5344CB8AC3E}">
        <p14:creationId xmlns:p14="http://schemas.microsoft.com/office/powerpoint/2010/main" val="3086022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mn-lt"/>
                <a:ea typeface="+mn-ea"/>
                <a:cs typeface="+mn-cs"/>
              </a:rPr>
              <a:t>Volunteers receive training to assist SNC in the proper management of its forests, monitoring assigned properties in the vicinity of where they live and reporting deficiencies and requirements. New recruits are always welcome, with no previous experience needed.</a:t>
            </a:r>
          </a:p>
          <a:p>
            <a:r>
              <a:rPr lang="en-CA" sz="1200" b="0" i="0" kern="1200" dirty="0" smtClean="0">
                <a:solidFill>
                  <a:schemeClr val="tx1"/>
                </a:solidFill>
                <a:effectLst/>
                <a:latin typeface="+mn-lt"/>
                <a:ea typeface="+mn-ea"/>
                <a:cs typeface="+mn-cs"/>
              </a:rPr>
              <a:t> </a:t>
            </a:r>
          </a:p>
          <a:p>
            <a:r>
              <a:rPr lang="en-CA" sz="1200" b="0" i="0" kern="1200" dirty="0" smtClean="0">
                <a:solidFill>
                  <a:schemeClr val="tx1"/>
                </a:solidFill>
                <a:effectLst/>
                <a:latin typeface="+mn-lt"/>
                <a:ea typeface="+mn-ea"/>
                <a:cs typeface="+mn-cs"/>
              </a:rPr>
              <a:t>Tasks include SNC property use observations, reporting issues for resolution, limited trail maintenance, species identification to help develop a comprehensive list, participation in planning and leading local educational activities, photo documentation, record keeping and submission, and representing SNC at public events.</a:t>
            </a:r>
          </a:p>
          <a:p>
            <a:r>
              <a:rPr lang="en-CA" sz="1200" b="0" i="0" kern="1200" dirty="0" smtClean="0">
                <a:solidFill>
                  <a:schemeClr val="tx1"/>
                </a:solidFill>
                <a:effectLst/>
                <a:latin typeface="+mn-lt"/>
                <a:ea typeface="+mn-ea"/>
                <a:cs typeface="+mn-cs"/>
              </a:rPr>
              <a:t> </a:t>
            </a:r>
          </a:p>
          <a:p>
            <a:r>
              <a:rPr lang="en-CA" sz="1200" b="0" i="0" kern="1200" dirty="0" smtClean="0">
                <a:solidFill>
                  <a:schemeClr val="tx1"/>
                </a:solidFill>
                <a:effectLst/>
                <a:latin typeface="+mn-lt"/>
                <a:ea typeface="+mn-ea"/>
                <a:cs typeface="+mn-cs"/>
              </a:rPr>
              <a:t>Forest stewards reflect a broad range, from hunters and naturalists, to watershed residents with a general interest in protecting area forests. And the job isn’t restricted by gender or age, other than applicants must be at least 18 years old.</a:t>
            </a:r>
          </a:p>
          <a:p>
            <a:r>
              <a:rPr lang="en-CA" sz="1200" b="0" i="0" kern="1200" dirty="0" smtClean="0">
                <a:solidFill>
                  <a:schemeClr val="tx1"/>
                </a:solidFill>
                <a:effectLst/>
                <a:latin typeface="+mn-lt"/>
                <a:ea typeface="+mn-ea"/>
                <a:cs typeface="+mn-cs"/>
              </a:rPr>
              <a:t> </a:t>
            </a:r>
          </a:p>
          <a:p>
            <a:r>
              <a:rPr lang="en-CA" sz="1200" b="0" i="0" kern="1200" dirty="0" smtClean="0">
                <a:solidFill>
                  <a:schemeClr val="tx1"/>
                </a:solidFill>
                <a:effectLst/>
                <a:latin typeface="+mn-lt"/>
                <a:ea typeface="+mn-ea"/>
                <a:cs typeface="+mn-cs"/>
              </a:rPr>
              <a:t>“We’re looking for eyes and ears on the ground,” Brizard said, “people on the lookout for blocked trails, hazards and signs of activities we don’t permit.”</a:t>
            </a:r>
          </a:p>
          <a:p>
            <a:r>
              <a:rPr lang="en-CA" sz="1200" b="0" i="0" kern="1200" dirty="0" smtClean="0">
                <a:solidFill>
                  <a:schemeClr val="tx1"/>
                </a:solidFill>
                <a:effectLst/>
                <a:latin typeface="+mn-lt"/>
                <a:ea typeface="+mn-ea"/>
                <a:cs typeface="+mn-cs"/>
              </a:rPr>
              <a:t> </a:t>
            </a:r>
          </a:p>
          <a:p>
            <a:r>
              <a:rPr lang="en-CA" sz="1200" b="0" i="0" kern="1200" dirty="0" smtClean="0">
                <a:solidFill>
                  <a:schemeClr val="tx1"/>
                </a:solidFill>
                <a:effectLst/>
                <a:latin typeface="+mn-lt"/>
                <a:ea typeface="+mn-ea"/>
                <a:cs typeface="+mn-cs"/>
              </a:rPr>
              <a:t>“It’s a great way to get involved and help preserve the beauty and accessibility of the natural spaces maintained by South Nation for public use and enjoyment.”</a:t>
            </a:r>
          </a:p>
          <a:p>
            <a:r>
              <a:rPr lang="en-CA" sz="1200" b="0" i="0" kern="1200" dirty="0" smtClean="0">
                <a:solidFill>
                  <a:schemeClr val="tx1"/>
                </a:solidFill>
                <a:effectLst/>
                <a:latin typeface="+mn-lt"/>
                <a:ea typeface="+mn-ea"/>
                <a:cs typeface="+mn-cs"/>
              </a:rPr>
              <a:t> </a:t>
            </a:r>
          </a:p>
          <a:p>
            <a:endParaRPr lang="en-CA" dirty="0"/>
          </a:p>
        </p:txBody>
      </p:sp>
      <p:sp>
        <p:nvSpPr>
          <p:cNvPr id="4" name="Slide Number Placeholder 3"/>
          <p:cNvSpPr>
            <a:spLocks noGrp="1"/>
          </p:cNvSpPr>
          <p:nvPr>
            <p:ph type="sldNum" sz="quarter" idx="10"/>
          </p:nvPr>
        </p:nvSpPr>
        <p:spPr/>
        <p:txBody>
          <a:bodyPr/>
          <a:lstStyle/>
          <a:p>
            <a:fld id="{44956A59-550B-4544-A7B1-E57033D5E4E5}" type="slidenum">
              <a:rPr lang="en-CA" smtClean="0"/>
              <a:t>5</a:t>
            </a:fld>
            <a:endParaRPr lang="en-CA"/>
          </a:p>
        </p:txBody>
      </p:sp>
    </p:spTree>
    <p:extLst>
      <p:ext uri="{BB962C8B-B14F-4D97-AF65-F5344CB8AC3E}">
        <p14:creationId xmlns:p14="http://schemas.microsoft.com/office/powerpoint/2010/main" val="620351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Program</a:t>
            </a:r>
            <a:r>
              <a:rPr lang="en-CA" baseline="0" dirty="0" smtClean="0"/>
              <a:t> is designed to increase the number of trees being planted by reducing the cost to the landowner. </a:t>
            </a:r>
          </a:p>
          <a:p>
            <a:endParaRPr lang="en-CA" baseline="0" dirty="0" smtClean="0"/>
          </a:p>
          <a:p>
            <a:r>
              <a:rPr lang="en-CA" baseline="0" dirty="0" smtClean="0"/>
              <a:t>Program aims to increase forest interior, bugger watercourses and wetland areas. Protect Fragile Lands, protect identified high value conservation areas and establish corridors between isolated natural areas. </a:t>
            </a:r>
            <a:endParaRPr lang="en-CA" dirty="0"/>
          </a:p>
        </p:txBody>
      </p:sp>
      <p:sp>
        <p:nvSpPr>
          <p:cNvPr id="4" name="Slide Number Placeholder 3"/>
          <p:cNvSpPr>
            <a:spLocks noGrp="1"/>
          </p:cNvSpPr>
          <p:nvPr>
            <p:ph type="sldNum" sz="quarter" idx="10"/>
          </p:nvPr>
        </p:nvSpPr>
        <p:spPr/>
        <p:txBody>
          <a:bodyPr/>
          <a:lstStyle/>
          <a:p>
            <a:fld id="{44956A59-550B-4544-A7B1-E57033D5E4E5}" type="slidenum">
              <a:rPr lang="en-CA" smtClean="0"/>
              <a:t>6</a:t>
            </a:fld>
            <a:endParaRPr lang="en-CA"/>
          </a:p>
        </p:txBody>
      </p:sp>
    </p:spTree>
    <p:extLst>
      <p:ext uri="{BB962C8B-B14F-4D97-AF65-F5344CB8AC3E}">
        <p14:creationId xmlns:p14="http://schemas.microsoft.com/office/powerpoint/2010/main" val="1624230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4956A59-550B-4544-A7B1-E57033D5E4E5}" type="slidenum">
              <a:rPr lang="en-CA" smtClean="0"/>
              <a:t>7</a:t>
            </a:fld>
            <a:endParaRPr lang="en-CA"/>
          </a:p>
        </p:txBody>
      </p:sp>
    </p:spTree>
    <p:extLst>
      <p:ext uri="{BB962C8B-B14F-4D97-AF65-F5344CB8AC3E}">
        <p14:creationId xmlns:p14="http://schemas.microsoft.com/office/powerpoint/2010/main" val="2731580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Bilingual Service</a:t>
            </a:r>
            <a:r>
              <a:rPr lang="en-CA" baseline="0" dirty="0" smtClean="0"/>
              <a:t> </a:t>
            </a:r>
          </a:p>
          <a:p>
            <a:endParaRPr lang="en-CA" baseline="0" dirty="0" smtClean="0"/>
          </a:p>
          <a:p>
            <a:r>
              <a:rPr lang="en-CA" baseline="0" dirty="0" smtClean="0"/>
              <a:t>Property Maps and Forestry Resources</a:t>
            </a:r>
          </a:p>
          <a:p>
            <a:r>
              <a:rPr lang="en-CA" baseline="0" dirty="0" smtClean="0"/>
              <a:t>Workshops provided through the WAS partners throughout the year</a:t>
            </a:r>
          </a:p>
          <a:p>
            <a:endParaRPr lang="en-CA" dirty="0"/>
          </a:p>
        </p:txBody>
      </p:sp>
      <p:sp>
        <p:nvSpPr>
          <p:cNvPr id="4" name="Slide Number Placeholder 3"/>
          <p:cNvSpPr>
            <a:spLocks noGrp="1"/>
          </p:cNvSpPr>
          <p:nvPr>
            <p:ph type="sldNum" sz="quarter" idx="10"/>
          </p:nvPr>
        </p:nvSpPr>
        <p:spPr/>
        <p:txBody>
          <a:bodyPr/>
          <a:lstStyle/>
          <a:p>
            <a:fld id="{44956A59-550B-4544-A7B1-E57033D5E4E5}" type="slidenum">
              <a:rPr lang="en-CA" smtClean="0"/>
              <a:t>8</a:t>
            </a:fld>
            <a:endParaRPr lang="en-CA"/>
          </a:p>
        </p:txBody>
      </p:sp>
    </p:spTree>
    <p:extLst>
      <p:ext uri="{BB962C8B-B14F-4D97-AF65-F5344CB8AC3E}">
        <p14:creationId xmlns:p14="http://schemas.microsoft.com/office/powerpoint/2010/main" val="2783553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4956A59-550B-4544-A7B1-E57033D5E4E5}" type="slidenum">
              <a:rPr lang="en-CA" smtClean="0"/>
              <a:t>9</a:t>
            </a:fld>
            <a:endParaRPr lang="en-CA"/>
          </a:p>
        </p:txBody>
      </p:sp>
    </p:spTree>
    <p:extLst>
      <p:ext uri="{BB962C8B-B14F-4D97-AF65-F5344CB8AC3E}">
        <p14:creationId xmlns:p14="http://schemas.microsoft.com/office/powerpoint/2010/main" val="2427056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4956A59-550B-4544-A7B1-E57033D5E4E5}" type="slidenum">
              <a:rPr lang="en-CA" smtClean="0"/>
              <a:t>16</a:t>
            </a:fld>
            <a:endParaRPr lang="en-CA" dirty="0"/>
          </a:p>
        </p:txBody>
      </p:sp>
    </p:spTree>
    <p:extLst>
      <p:ext uri="{BB962C8B-B14F-4D97-AF65-F5344CB8AC3E}">
        <p14:creationId xmlns:p14="http://schemas.microsoft.com/office/powerpoint/2010/main" val="27195335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1454390" y="-2372"/>
            <a:ext cx="4176464" cy="6383700"/>
          </a:xfrm>
          <a:prstGeom prst="rect">
            <a:avLst/>
          </a:prstGeom>
          <a:solidFill>
            <a:srgbClr val="004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Content Placeholder 2"/>
          <p:cNvSpPr>
            <a:spLocks noGrp="1"/>
          </p:cNvSpPr>
          <p:nvPr>
            <p:ph idx="10" hasCustomPrompt="1"/>
          </p:nvPr>
        </p:nvSpPr>
        <p:spPr>
          <a:xfrm>
            <a:off x="1462413" y="2636912"/>
            <a:ext cx="4082628" cy="648072"/>
          </a:xfrm>
          <a:prstGeom prst="rect">
            <a:avLst/>
          </a:prstGeom>
        </p:spPr>
        <p:txBody>
          <a:bodyPr/>
          <a:lstStyle>
            <a:lvl1pPr marL="0" indent="0" algn="ctr">
              <a:buNone/>
              <a:defRPr sz="3200" b="1" baseline="0">
                <a:solidFill>
                  <a:schemeClr val="bg1"/>
                </a:solidFill>
                <a:latin typeface="Albertus"/>
              </a:defRPr>
            </a:lvl1pPr>
            <a:lvl2pPr>
              <a:defRPr sz="20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add Title</a:t>
            </a:r>
          </a:p>
        </p:txBody>
      </p:sp>
      <p:sp>
        <p:nvSpPr>
          <p:cNvPr id="17" name="Content Placeholder 2"/>
          <p:cNvSpPr>
            <a:spLocks noGrp="1"/>
          </p:cNvSpPr>
          <p:nvPr>
            <p:ph idx="11" hasCustomPrompt="1"/>
          </p:nvPr>
        </p:nvSpPr>
        <p:spPr>
          <a:xfrm>
            <a:off x="1454390" y="3356992"/>
            <a:ext cx="4082628" cy="648072"/>
          </a:xfrm>
          <a:prstGeom prst="rect">
            <a:avLst/>
          </a:prstGeom>
        </p:spPr>
        <p:txBody>
          <a:bodyPr/>
          <a:lstStyle>
            <a:lvl1pPr marL="0" indent="0" algn="ctr">
              <a:buNone/>
              <a:defRPr sz="2400" b="1" baseline="0">
                <a:solidFill>
                  <a:schemeClr val="bg1"/>
                </a:solidFill>
                <a:latin typeface="Albertus"/>
              </a:defRPr>
            </a:lvl1pPr>
            <a:lvl2pPr>
              <a:defRPr sz="20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add Date</a:t>
            </a:r>
          </a:p>
        </p:txBody>
      </p:sp>
      <p:pic>
        <p:nvPicPr>
          <p:cNvPr id="1035" name="Picture 11" descr="P:\C Communications\C Media\Logos &amp; Graphics\SNC Logos\2013 - corrected SNC logo files\SNC-HorizLogo2013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14430" y="188640"/>
            <a:ext cx="3528392" cy="108981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26079"/>
          <a:stretch/>
        </p:blipFill>
        <p:spPr bwMode="auto">
          <a:xfrm>
            <a:off x="0" y="4534059"/>
            <a:ext cx="9144000" cy="1717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userDrawn="1"/>
        </p:nvSpPr>
        <p:spPr>
          <a:xfrm>
            <a:off x="0" y="6251944"/>
            <a:ext cx="9144000" cy="606056"/>
          </a:xfrm>
          <a:prstGeom prst="rect">
            <a:avLst/>
          </a:prstGeom>
          <a:solidFill>
            <a:srgbClr val="009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2000" dirty="0" smtClean="0">
                <a:latin typeface="Albertus"/>
              </a:rPr>
              <a:t>www.nation.on.ca</a:t>
            </a:r>
            <a:endParaRPr lang="en-CA" dirty="0">
              <a:latin typeface="Albertus"/>
            </a:endParaRPr>
          </a:p>
        </p:txBody>
      </p:sp>
    </p:spTree>
    <p:extLst>
      <p:ext uri="{BB962C8B-B14F-4D97-AF65-F5344CB8AC3E}">
        <p14:creationId xmlns:p14="http://schemas.microsoft.com/office/powerpoint/2010/main" val="1340734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sp>
        <p:nvSpPr>
          <p:cNvPr id="9" name="Rectangle 8"/>
          <p:cNvSpPr/>
          <p:nvPr userDrawn="1"/>
        </p:nvSpPr>
        <p:spPr>
          <a:xfrm>
            <a:off x="0" y="6539036"/>
            <a:ext cx="9144000" cy="346348"/>
          </a:xfrm>
          <a:prstGeom prst="rect">
            <a:avLst/>
          </a:prstGeom>
          <a:solidFill>
            <a:srgbClr val="009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CA" dirty="0">
              <a:latin typeface="Albertus"/>
            </a:endParaRPr>
          </a:p>
        </p:txBody>
      </p:sp>
      <p:sp>
        <p:nvSpPr>
          <p:cNvPr id="3" name="Content Placeholder 2"/>
          <p:cNvSpPr>
            <a:spLocks noGrp="1"/>
          </p:cNvSpPr>
          <p:nvPr>
            <p:ph idx="1" hasCustomPrompt="1"/>
          </p:nvPr>
        </p:nvSpPr>
        <p:spPr>
          <a:xfrm>
            <a:off x="0" y="6527710"/>
            <a:ext cx="4186808" cy="320899"/>
          </a:xfrm>
          <a:prstGeom prst="rect">
            <a:avLst/>
          </a:prstGeom>
        </p:spPr>
        <p:txBody>
          <a:bodyPr/>
          <a:lstStyle>
            <a:lvl1pPr marL="0" indent="0">
              <a:buNone/>
              <a:defRPr sz="1400" baseline="0">
                <a:solidFill>
                  <a:schemeClr val="bg1"/>
                </a:solidFill>
                <a:latin typeface="Albertus"/>
              </a:defRPr>
            </a:lvl1pPr>
            <a:lvl2pPr marL="457200" indent="0">
              <a:buNone/>
              <a:defRPr sz="20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add name and position</a:t>
            </a:r>
          </a:p>
        </p:txBody>
      </p:sp>
      <p:sp>
        <p:nvSpPr>
          <p:cNvPr id="8" name="Rectangle 7"/>
          <p:cNvSpPr/>
          <p:nvPr userDrawn="1"/>
        </p:nvSpPr>
        <p:spPr>
          <a:xfrm>
            <a:off x="0" y="-27384"/>
            <a:ext cx="9144000" cy="768350"/>
          </a:xfrm>
          <a:prstGeom prst="rect">
            <a:avLst/>
          </a:prstGeom>
          <a:solidFill>
            <a:srgbClr val="004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3" descr="P:\C Communications\C Media\Logos &amp; Graphics\SNC Logos\2013 - corrected SNC logo files\SNC-HorizLogo2013Whit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332" r="76748"/>
          <a:stretch/>
        </p:blipFill>
        <p:spPr bwMode="auto">
          <a:xfrm>
            <a:off x="60133" y="27459"/>
            <a:ext cx="539552" cy="677881"/>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a:spLocks noGrp="1"/>
          </p:cNvSpPr>
          <p:nvPr>
            <p:ph idx="10" hasCustomPrompt="1"/>
          </p:nvPr>
        </p:nvSpPr>
        <p:spPr>
          <a:xfrm>
            <a:off x="4652392" y="1349154"/>
            <a:ext cx="4186808" cy="4929411"/>
          </a:xfrm>
          <a:prstGeom prst="rect">
            <a:avLst/>
          </a:prstGeom>
        </p:spPr>
        <p:txBody>
          <a:bodyPr/>
          <a:lstStyle>
            <a:lvl1pPr>
              <a:defRPr sz="2400">
                <a:latin typeface="Albertus"/>
              </a:defRPr>
            </a:lvl1pPr>
            <a:lvl2pPr>
              <a:defRPr sz="20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add text</a:t>
            </a:r>
          </a:p>
          <a:p>
            <a:pPr lvl="1"/>
            <a:r>
              <a:rPr lang="en-US" dirty="0" smtClean="0"/>
              <a:t>Second level bullet</a:t>
            </a:r>
          </a:p>
        </p:txBody>
      </p:sp>
      <p:sp>
        <p:nvSpPr>
          <p:cNvPr id="14" name="Title Placeholder 1"/>
          <p:cNvSpPr>
            <a:spLocks noGrp="1"/>
          </p:cNvSpPr>
          <p:nvPr>
            <p:ph type="title" hasCustomPrompt="1"/>
          </p:nvPr>
        </p:nvSpPr>
        <p:spPr>
          <a:xfrm>
            <a:off x="3275856" y="-33975"/>
            <a:ext cx="5868144" cy="739315"/>
          </a:xfrm>
          <a:prstGeom prst="rect">
            <a:avLst/>
          </a:prstGeom>
        </p:spPr>
        <p:txBody>
          <a:bodyPr vert="horz" lIns="91440" tIns="45720" rIns="91440" bIns="45720" rtlCol="0" anchor="ctr">
            <a:normAutofit/>
          </a:bodyPr>
          <a:lstStyle>
            <a:lvl1pPr algn="r">
              <a:defRPr sz="3200">
                <a:solidFill>
                  <a:srgbClr val="A6DEF2"/>
                </a:solidFill>
                <a:latin typeface="Albertus"/>
              </a:defRPr>
            </a:lvl1pPr>
          </a:lstStyle>
          <a:p>
            <a:r>
              <a:rPr lang="en-US" dirty="0" smtClean="0"/>
              <a:t>Click to add Title</a:t>
            </a:r>
            <a:endParaRPr lang="en-CA" dirty="0"/>
          </a:p>
        </p:txBody>
      </p:sp>
    </p:spTree>
    <p:extLst>
      <p:ext uri="{BB962C8B-B14F-4D97-AF65-F5344CB8AC3E}">
        <p14:creationId xmlns:p14="http://schemas.microsoft.com/office/powerpoint/2010/main" val="2252298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partment Intro Slide">
    <p:spTree>
      <p:nvGrpSpPr>
        <p:cNvPr id="1" name=""/>
        <p:cNvGrpSpPr/>
        <p:nvPr/>
      </p:nvGrpSpPr>
      <p:grpSpPr>
        <a:xfrm>
          <a:off x="0" y="0"/>
          <a:ext cx="0" cy="0"/>
          <a:chOff x="0" y="0"/>
          <a:chExt cx="0" cy="0"/>
        </a:xfrm>
      </p:grpSpPr>
      <p:sp>
        <p:nvSpPr>
          <p:cNvPr id="9" name="Rectangle 8"/>
          <p:cNvSpPr/>
          <p:nvPr userDrawn="1"/>
        </p:nvSpPr>
        <p:spPr>
          <a:xfrm>
            <a:off x="0" y="6539036"/>
            <a:ext cx="9144000" cy="346348"/>
          </a:xfrm>
          <a:prstGeom prst="rect">
            <a:avLst/>
          </a:prstGeom>
          <a:solidFill>
            <a:srgbClr val="009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CA" dirty="0">
              <a:latin typeface="Albertus"/>
            </a:endParaRPr>
          </a:p>
        </p:txBody>
      </p:sp>
      <p:sp>
        <p:nvSpPr>
          <p:cNvPr id="8" name="Rectangle 7"/>
          <p:cNvSpPr/>
          <p:nvPr userDrawn="1"/>
        </p:nvSpPr>
        <p:spPr>
          <a:xfrm>
            <a:off x="0" y="-27384"/>
            <a:ext cx="9144000" cy="768350"/>
          </a:xfrm>
          <a:prstGeom prst="rect">
            <a:avLst/>
          </a:prstGeom>
          <a:solidFill>
            <a:srgbClr val="004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Content Placeholder 2"/>
          <p:cNvSpPr>
            <a:spLocks noGrp="1"/>
          </p:cNvSpPr>
          <p:nvPr>
            <p:ph idx="10"/>
          </p:nvPr>
        </p:nvSpPr>
        <p:spPr>
          <a:xfrm>
            <a:off x="3635897" y="3068960"/>
            <a:ext cx="5203304" cy="1440160"/>
          </a:xfrm>
          <a:prstGeom prst="rect">
            <a:avLst/>
          </a:prstGeom>
        </p:spPr>
        <p:txBody>
          <a:bodyPr/>
          <a:lstStyle>
            <a:lvl1pPr marL="0" indent="0" algn="r">
              <a:buNone/>
              <a:defRPr sz="3600" b="1">
                <a:latin typeface="Albertus"/>
              </a:defRPr>
            </a:lvl1pPr>
            <a:lvl2pPr>
              <a:defRPr sz="20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pic>
        <p:nvPicPr>
          <p:cNvPr id="6" name="Picture 3" descr="P:\C Communications\C Media\Logos &amp; Graphics\SNC Logos\2013 - corrected SNC logo files\SNC-HorizLogo2013Whit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332" r="76748"/>
          <a:stretch/>
        </p:blipFill>
        <p:spPr bwMode="auto">
          <a:xfrm>
            <a:off x="60133" y="27459"/>
            <a:ext cx="539552" cy="677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604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9" name="Rectangle 8"/>
          <p:cNvSpPr/>
          <p:nvPr userDrawn="1"/>
        </p:nvSpPr>
        <p:spPr>
          <a:xfrm>
            <a:off x="0" y="6539036"/>
            <a:ext cx="9144000" cy="346348"/>
          </a:xfrm>
          <a:prstGeom prst="rect">
            <a:avLst/>
          </a:prstGeom>
          <a:solidFill>
            <a:srgbClr val="009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CA" dirty="0">
              <a:latin typeface="Albertus"/>
            </a:endParaRPr>
          </a:p>
        </p:txBody>
      </p:sp>
      <p:sp>
        <p:nvSpPr>
          <p:cNvPr id="8" name="Rectangle 7"/>
          <p:cNvSpPr/>
          <p:nvPr userDrawn="1"/>
        </p:nvSpPr>
        <p:spPr>
          <a:xfrm>
            <a:off x="0" y="-27384"/>
            <a:ext cx="9144000" cy="768350"/>
          </a:xfrm>
          <a:prstGeom prst="rect">
            <a:avLst/>
          </a:prstGeom>
          <a:solidFill>
            <a:srgbClr val="004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i="0" dirty="0" smtClean="0">
                <a:solidFill>
                  <a:srgbClr val="A6DEF2"/>
                </a:solidFill>
                <a:latin typeface="Albertus"/>
              </a:rPr>
              <a:t>Our Local Environment, We’re in it Together.</a:t>
            </a:r>
            <a:endParaRPr lang="en-CA" sz="3200" i="0" dirty="0">
              <a:solidFill>
                <a:srgbClr val="A6DEF2"/>
              </a:solidFill>
              <a:latin typeface="Albertus"/>
            </a:endParaRPr>
          </a:p>
        </p:txBody>
      </p:sp>
      <p:pic>
        <p:nvPicPr>
          <p:cNvPr id="2051" name="Picture 3" descr="P:\C Communications\C Media\Logos &amp; Graphics\SNC Logos\2013 - corrected SNC logo files\SNC-VertLogo2013rgb (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4154" y="2348880"/>
            <a:ext cx="3232022" cy="23863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223584" y="6525344"/>
            <a:ext cx="8892480" cy="400110"/>
          </a:xfrm>
          <a:prstGeom prst="rect">
            <a:avLst/>
          </a:prstGeom>
        </p:spPr>
        <p:txBody>
          <a:bodyPr wrap="square">
            <a:spAutoFit/>
          </a:bodyPr>
          <a:lstStyle/>
          <a:p>
            <a:pPr algn="r"/>
            <a:r>
              <a:rPr lang="en-CA" sz="2000" i="0" dirty="0" smtClean="0">
                <a:solidFill>
                  <a:schemeClr val="bg1"/>
                </a:solidFill>
                <a:latin typeface="Albertus"/>
              </a:rPr>
              <a:t>www.nation.on.ca</a:t>
            </a:r>
            <a:endParaRPr lang="en-CA" sz="2000" i="0" dirty="0">
              <a:solidFill>
                <a:schemeClr val="bg1"/>
              </a:solidFill>
              <a:latin typeface="Albertus"/>
            </a:endParaRPr>
          </a:p>
        </p:txBody>
      </p:sp>
    </p:spTree>
    <p:extLst>
      <p:ext uri="{BB962C8B-B14F-4D97-AF65-F5344CB8AC3E}">
        <p14:creationId xmlns:p14="http://schemas.microsoft.com/office/powerpoint/2010/main" val="39371138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27384"/>
            <a:ext cx="9144000" cy="768350"/>
          </a:xfrm>
          <a:prstGeom prst="rect">
            <a:avLst/>
          </a:prstGeom>
          <a:solidFill>
            <a:srgbClr val="004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CA" sz="2000" i="1" dirty="0">
              <a:solidFill>
                <a:schemeClr val="tx2">
                  <a:lumMod val="40000"/>
                  <a:lumOff val="60000"/>
                </a:schemeClr>
              </a:solidFill>
              <a:latin typeface="Albertus"/>
            </a:endParaRPr>
          </a:p>
        </p:txBody>
      </p:sp>
      <p:sp>
        <p:nvSpPr>
          <p:cNvPr id="12" name="Rectangle 11"/>
          <p:cNvSpPr/>
          <p:nvPr/>
        </p:nvSpPr>
        <p:spPr>
          <a:xfrm>
            <a:off x="0" y="6539036"/>
            <a:ext cx="9144000" cy="346348"/>
          </a:xfrm>
          <a:prstGeom prst="rect">
            <a:avLst/>
          </a:prstGeom>
          <a:solidFill>
            <a:srgbClr val="009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dirty="0" smtClean="0"/>
              <a:t>www.nation.on.ca</a:t>
            </a:r>
            <a:endParaRPr lang="en-CA" dirty="0"/>
          </a:p>
        </p:txBody>
      </p:sp>
    </p:spTree>
    <p:extLst>
      <p:ext uri="{BB962C8B-B14F-4D97-AF65-F5344CB8AC3E}">
        <p14:creationId xmlns:p14="http://schemas.microsoft.com/office/powerpoint/2010/main" val="531509570"/>
      </p:ext>
    </p:extLst>
  </p:cSld>
  <p:clrMap bg1="lt1" tx1="dk1" bg2="lt2" tx2="dk2" accent1="accent1" accent2="accent2" accent3="accent3" accent4="accent4" accent5="accent5" accent6="accent6" hlink="hlink" folHlink="folHlink"/>
  <p:sldLayoutIdLst>
    <p:sldLayoutId id="2147483661" r:id="rId1"/>
    <p:sldLayoutId id="2147483656" r:id="rId2"/>
    <p:sldLayoutId id="2147483657" r:id="rId3"/>
    <p:sldLayoutId id="2147483658"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atershedconditions.com/forecast.html"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1524000" y="1371600"/>
            <a:ext cx="4082628" cy="648072"/>
          </a:xfrm>
        </p:spPr>
        <p:txBody>
          <a:bodyPr/>
          <a:lstStyle/>
          <a:p>
            <a:r>
              <a:rPr lang="en-CA" dirty="0" smtClean="0"/>
              <a:t>North Stormont Council Meeting </a:t>
            </a:r>
            <a:endParaRPr lang="en-CA" dirty="0"/>
          </a:p>
        </p:txBody>
      </p:sp>
      <p:sp>
        <p:nvSpPr>
          <p:cNvPr id="6" name="Content Placeholder 5"/>
          <p:cNvSpPr>
            <a:spLocks noGrp="1"/>
          </p:cNvSpPr>
          <p:nvPr>
            <p:ph idx="11"/>
          </p:nvPr>
        </p:nvSpPr>
        <p:spPr/>
        <p:txBody>
          <a:bodyPr/>
          <a:lstStyle/>
          <a:p>
            <a:r>
              <a:rPr lang="en-CA" dirty="0" smtClean="0"/>
              <a:t>October 27</a:t>
            </a:r>
            <a:r>
              <a:rPr lang="en-CA" baseline="30000" dirty="0" smtClean="0"/>
              <a:t>th</a:t>
            </a:r>
            <a:r>
              <a:rPr lang="en-CA" dirty="0" smtClean="0"/>
              <a:t> , 2015</a:t>
            </a:r>
            <a:endParaRPr lang="en-CA" dirty="0"/>
          </a:p>
        </p:txBody>
      </p:sp>
    </p:spTree>
    <p:extLst>
      <p:ext uri="{BB962C8B-B14F-4D97-AF65-F5344CB8AC3E}">
        <p14:creationId xmlns:p14="http://schemas.microsoft.com/office/powerpoint/2010/main" val="1915217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0"/>
            <p:extLst>
              <p:ext uri="{D42A27DB-BD31-4B8C-83A1-F6EECF244321}">
                <p14:modId xmlns:p14="http://schemas.microsoft.com/office/powerpoint/2010/main" val="3626180855"/>
              </p:ext>
            </p:extLst>
          </p:nvPr>
        </p:nvGraphicFramePr>
        <p:xfrm>
          <a:off x="304799" y="1349375"/>
          <a:ext cx="8534400" cy="1567815"/>
        </p:xfrm>
        <a:graphic>
          <a:graphicData uri="http://schemas.openxmlformats.org/drawingml/2006/table">
            <a:tbl>
              <a:tblPr firstRow="1" bandRow="1">
                <a:tableStyleId>{073A0DAA-6AF3-43AB-8588-CEC1D06C72B9}</a:tableStyleId>
              </a:tblPr>
              <a:tblGrid>
                <a:gridCol w="2133600"/>
                <a:gridCol w="2133600"/>
                <a:gridCol w="2133600"/>
                <a:gridCol w="2133600"/>
              </a:tblGrid>
              <a:tr h="522605">
                <a:tc gridSpan="4">
                  <a:txBody>
                    <a:bodyPr/>
                    <a:lstStyle/>
                    <a:p>
                      <a:pPr algn="ctr"/>
                      <a:r>
                        <a:rPr lang="en-CA" dirty="0" smtClean="0"/>
                        <a:t>Woodlot Advisory Service</a:t>
                      </a:r>
                      <a:r>
                        <a:rPr lang="en-CA" baseline="0" dirty="0" smtClean="0"/>
                        <a:t> (No. of Landowners Visited)</a:t>
                      </a:r>
                      <a:endParaRPr lang="en-CA" dirty="0"/>
                    </a:p>
                  </a:txBody>
                  <a:tcPr/>
                </a:tc>
                <a:tc hMerge="1">
                  <a:txBody>
                    <a:bodyPr/>
                    <a:lstStyle/>
                    <a:p>
                      <a:endParaRPr lang="en-CA"/>
                    </a:p>
                  </a:txBody>
                  <a:tcPr/>
                </a:tc>
                <a:tc hMerge="1">
                  <a:txBody>
                    <a:bodyPr/>
                    <a:lstStyle/>
                    <a:p>
                      <a:endParaRPr lang="en-CA"/>
                    </a:p>
                  </a:txBody>
                  <a:tcPr/>
                </a:tc>
                <a:tc hMerge="1">
                  <a:txBody>
                    <a:bodyPr/>
                    <a:lstStyle/>
                    <a:p>
                      <a:endParaRPr lang="en-CA" dirty="0"/>
                    </a:p>
                  </a:txBody>
                  <a:tcPr/>
                </a:tc>
              </a:tr>
              <a:tr h="522605">
                <a:tc>
                  <a:txBody>
                    <a:bodyPr/>
                    <a:lstStyle/>
                    <a:p>
                      <a:pPr algn="ctr"/>
                      <a:r>
                        <a:rPr lang="en-CA" dirty="0" smtClean="0"/>
                        <a:t>2011</a:t>
                      </a:r>
                      <a:endParaRPr lang="en-CA" dirty="0"/>
                    </a:p>
                  </a:txBody>
                  <a:tcPr/>
                </a:tc>
                <a:tc>
                  <a:txBody>
                    <a:bodyPr/>
                    <a:lstStyle/>
                    <a:p>
                      <a:pPr algn="ctr"/>
                      <a:r>
                        <a:rPr lang="en-CA" dirty="0" smtClean="0"/>
                        <a:t>2012</a:t>
                      </a:r>
                      <a:endParaRPr lang="en-CA" dirty="0"/>
                    </a:p>
                  </a:txBody>
                  <a:tcPr/>
                </a:tc>
                <a:tc>
                  <a:txBody>
                    <a:bodyPr/>
                    <a:lstStyle/>
                    <a:p>
                      <a:pPr algn="ctr"/>
                      <a:r>
                        <a:rPr lang="en-CA" dirty="0" smtClean="0"/>
                        <a:t>2013</a:t>
                      </a:r>
                      <a:endParaRPr lang="en-CA" dirty="0"/>
                    </a:p>
                  </a:txBody>
                  <a:tcPr/>
                </a:tc>
                <a:tc>
                  <a:txBody>
                    <a:bodyPr/>
                    <a:lstStyle/>
                    <a:p>
                      <a:pPr algn="ctr"/>
                      <a:r>
                        <a:rPr lang="en-CA" dirty="0" smtClean="0"/>
                        <a:t>2014</a:t>
                      </a:r>
                      <a:endParaRPr lang="en-CA" dirty="0"/>
                    </a:p>
                  </a:txBody>
                  <a:tcPr/>
                </a:tc>
              </a:tr>
              <a:tr h="522605">
                <a:tc>
                  <a:txBody>
                    <a:bodyPr/>
                    <a:lstStyle/>
                    <a:p>
                      <a:pPr algn="ctr"/>
                      <a:r>
                        <a:rPr lang="en-CA" dirty="0" smtClean="0"/>
                        <a:t>5</a:t>
                      </a:r>
                      <a:endParaRPr lang="en-CA" dirty="0"/>
                    </a:p>
                  </a:txBody>
                  <a:tcPr/>
                </a:tc>
                <a:tc>
                  <a:txBody>
                    <a:bodyPr/>
                    <a:lstStyle/>
                    <a:p>
                      <a:pPr algn="ctr"/>
                      <a:r>
                        <a:rPr lang="en-CA" dirty="0" smtClean="0"/>
                        <a:t>4</a:t>
                      </a:r>
                      <a:endParaRPr lang="en-CA" dirty="0"/>
                    </a:p>
                  </a:txBody>
                  <a:tcPr/>
                </a:tc>
                <a:tc>
                  <a:txBody>
                    <a:bodyPr/>
                    <a:lstStyle/>
                    <a:p>
                      <a:pPr algn="ctr"/>
                      <a:r>
                        <a:rPr lang="en-CA" dirty="0" smtClean="0"/>
                        <a:t>-</a:t>
                      </a:r>
                      <a:endParaRPr lang="en-CA" dirty="0"/>
                    </a:p>
                  </a:txBody>
                  <a:tcPr/>
                </a:tc>
                <a:tc>
                  <a:txBody>
                    <a:bodyPr/>
                    <a:lstStyle/>
                    <a:p>
                      <a:pPr algn="ctr"/>
                      <a:r>
                        <a:rPr lang="en-CA" dirty="0" smtClean="0"/>
                        <a:t>-</a:t>
                      </a:r>
                      <a:endParaRPr lang="en-CA" dirty="0"/>
                    </a:p>
                  </a:txBody>
                  <a:tcPr/>
                </a:tc>
              </a:tr>
            </a:tbl>
          </a:graphicData>
        </a:graphic>
      </p:graphicFrame>
      <p:sp>
        <p:nvSpPr>
          <p:cNvPr id="4" name="Title 3"/>
          <p:cNvSpPr>
            <a:spLocks noGrp="1"/>
          </p:cNvSpPr>
          <p:nvPr>
            <p:ph type="title"/>
          </p:nvPr>
        </p:nvSpPr>
        <p:spPr/>
        <p:txBody>
          <a:bodyPr/>
          <a:lstStyle/>
          <a:p>
            <a:r>
              <a:rPr lang="en-CA" dirty="0" smtClean="0"/>
              <a:t>Program Uptake</a:t>
            </a:r>
            <a:endParaRPr lang="en-CA"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241724215"/>
              </p:ext>
            </p:extLst>
          </p:nvPr>
        </p:nvGraphicFramePr>
        <p:xfrm>
          <a:off x="304800" y="3429000"/>
          <a:ext cx="8610600" cy="1828800"/>
        </p:xfrm>
        <a:graphic>
          <a:graphicData uri="http://schemas.openxmlformats.org/drawingml/2006/table">
            <a:tbl>
              <a:tblPr firstRow="1" bandRow="1">
                <a:tableStyleId>{073A0DAA-6AF3-43AB-8588-CEC1D06C72B9}</a:tableStyleId>
              </a:tblPr>
              <a:tblGrid>
                <a:gridCol w="1722120"/>
                <a:gridCol w="1722120"/>
                <a:gridCol w="1722120"/>
                <a:gridCol w="1722120"/>
                <a:gridCol w="1722120"/>
              </a:tblGrid>
              <a:tr h="609600">
                <a:tc gridSpan="5">
                  <a:txBody>
                    <a:bodyPr/>
                    <a:lstStyle/>
                    <a:p>
                      <a:pPr algn="ctr"/>
                      <a:r>
                        <a:rPr lang="en-CA" dirty="0" smtClean="0"/>
                        <a:t>No. of Trees Planted</a:t>
                      </a:r>
                      <a:endParaRPr lang="en-CA" dirty="0"/>
                    </a:p>
                  </a:txBody>
                  <a:tcPr/>
                </a:tc>
                <a:tc hMerge="1">
                  <a:txBody>
                    <a:bodyPr/>
                    <a:lstStyle/>
                    <a:p>
                      <a:endParaRPr lang="en-CA"/>
                    </a:p>
                  </a:txBody>
                  <a:tcPr/>
                </a:tc>
                <a:tc hMerge="1">
                  <a:txBody>
                    <a:bodyPr/>
                    <a:lstStyle/>
                    <a:p>
                      <a:endParaRPr lang="en-CA"/>
                    </a:p>
                  </a:txBody>
                  <a:tcPr/>
                </a:tc>
                <a:tc hMerge="1">
                  <a:txBody>
                    <a:bodyPr/>
                    <a:lstStyle/>
                    <a:p>
                      <a:endParaRPr lang="en-CA" dirty="0"/>
                    </a:p>
                  </a:txBody>
                  <a:tcPr/>
                </a:tc>
                <a:tc hMerge="1">
                  <a:txBody>
                    <a:bodyPr/>
                    <a:lstStyle/>
                    <a:p>
                      <a:pPr algn="ctr"/>
                      <a:endParaRPr lang="en-CA" dirty="0"/>
                    </a:p>
                  </a:txBody>
                  <a:tcPr/>
                </a:tc>
              </a:tr>
              <a:tr h="609600">
                <a:tc>
                  <a:txBody>
                    <a:bodyPr/>
                    <a:lstStyle/>
                    <a:p>
                      <a:pPr algn="ctr"/>
                      <a:r>
                        <a:rPr lang="en-CA" dirty="0" smtClean="0"/>
                        <a:t>2011</a:t>
                      </a:r>
                      <a:endParaRPr lang="en-CA" dirty="0"/>
                    </a:p>
                  </a:txBody>
                  <a:tcPr/>
                </a:tc>
                <a:tc>
                  <a:txBody>
                    <a:bodyPr/>
                    <a:lstStyle/>
                    <a:p>
                      <a:pPr algn="ctr"/>
                      <a:r>
                        <a:rPr lang="en-CA" dirty="0" smtClean="0"/>
                        <a:t>2012</a:t>
                      </a:r>
                      <a:endParaRPr lang="en-CA" dirty="0"/>
                    </a:p>
                  </a:txBody>
                  <a:tcPr/>
                </a:tc>
                <a:tc>
                  <a:txBody>
                    <a:bodyPr/>
                    <a:lstStyle/>
                    <a:p>
                      <a:pPr algn="ctr"/>
                      <a:r>
                        <a:rPr lang="en-CA" dirty="0" smtClean="0"/>
                        <a:t>2013</a:t>
                      </a:r>
                      <a:endParaRPr lang="en-CA" dirty="0"/>
                    </a:p>
                  </a:txBody>
                  <a:tcPr/>
                </a:tc>
                <a:tc>
                  <a:txBody>
                    <a:bodyPr/>
                    <a:lstStyle/>
                    <a:p>
                      <a:pPr algn="ctr"/>
                      <a:r>
                        <a:rPr lang="en-CA" dirty="0" smtClean="0"/>
                        <a:t>2014</a:t>
                      </a:r>
                      <a:endParaRPr lang="en-CA" dirty="0"/>
                    </a:p>
                  </a:txBody>
                  <a:tcPr/>
                </a:tc>
                <a:tc>
                  <a:txBody>
                    <a:bodyPr/>
                    <a:lstStyle/>
                    <a:p>
                      <a:pPr algn="ctr"/>
                      <a:r>
                        <a:rPr lang="en-CA" dirty="0" smtClean="0"/>
                        <a:t>2015</a:t>
                      </a:r>
                      <a:endParaRPr lang="en-CA" dirty="0"/>
                    </a:p>
                  </a:txBody>
                  <a:tcPr/>
                </a:tc>
              </a:tr>
              <a:tr h="609600">
                <a:tc>
                  <a:txBody>
                    <a:bodyPr/>
                    <a:lstStyle/>
                    <a:p>
                      <a:pPr algn="ctr"/>
                      <a:r>
                        <a:rPr lang="en-CA" dirty="0" smtClean="0"/>
                        <a:t>-</a:t>
                      </a:r>
                      <a:endParaRPr lang="en-CA" dirty="0"/>
                    </a:p>
                  </a:txBody>
                  <a:tcPr/>
                </a:tc>
                <a:tc>
                  <a:txBody>
                    <a:bodyPr/>
                    <a:lstStyle/>
                    <a:p>
                      <a:pPr algn="ctr"/>
                      <a:r>
                        <a:rPr lang="en-CA" dirty="0" smtClean="0"/>
                        <a:t>9900</a:t>
                      </a:r>
                      <a:endParaRPr lang="en-CA" dirty="0"/>
                    </a:p>
                  </a:txBody>
                  <a:tcPr/>
                </a:tc>
                <a:tc>
                  <a:txBody>
                    <a:bodyPr/>
                    <a:lstStyle/>
                    <a:p>
                      <a:pPr algn="ctr"/>
                      <a:r>
                        <a:rPr lang="en-CA" dirty="0" smtClean="0"/>
                        <a:t>-</a:t>
                      </a:r>
                      <a:endParaRPr lang="en-CA" dirty="0"/>
                    </a:p>
                  </a:txBody>
                  <a:tcPr/>
                </a:tc>
                <a:tc>
                  <a:txBody>
                    <a:bodyPr/>
                    <a:lstStyle/>
                    <a:p>
                      <a:pPr algn="ctr"/>
                      <a:r>
                        <a:rPr lang="en-CA" dirty="0" smtClean="0"/>
                        <a:t>4710</a:t>
                      </a:r>
                      <a:endParaRPr lang="en-CA" dirty="0"/>
                    </a:p>
                  </a:txBody>
                  <a:tcPr/>
                </a:tc>
                <a:tc>
                  <a:txBody>
                    <a:bodyPr/>
                    <a:lstStyle/>
                    <a:p>
                      <a:pPr algn="ctr"/>
                      <a:r>
                        <a:rPr lang="en-CA" dirty="0" smtClean="0"/>
                        <a:t>3350</a:t>
                      </a:r>
                      <a:endParaRPr lang="en-CA" dirty="0"/>
                    </a:p>
                  </a:txBody>
                  <a:tcPr/>
                </a:tc>
              </a:tr>
            </a:tbl>
          </a:graphicData>
        </a:graphic>
      </p:graphicFrame>
      <p:sp>
        <p:nvSpPr>
          <p:cNvPr id="6" name="Content Placeholder 1"/>
          <p:cNvSpPr txBox="1">
            <a:spLocks/>
          </p:cNvSpPr>
          <p:nvPr/>
        </p:nvSpPr>
        <p:spPr>
          <a:xfrm>
            <a:off x="0" y="6527710"/>
            <a:ext cx="4186808" cy="320899"/>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1400" kern="1200" baseline="0">
                <a:solidFill>
                  <a:schemeClr val="bg1"/>
                </a:solidFill>
                <a:latin typeface="Albertus"/>
                <a:ea typeface="+mn-ea"/>
                <a:cs typeface="+mn-cs"/>
              </a:defRPr>
            </a:lvl1pPr>
            <a:lvl2pPr marL="457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smtClean="0"/>
              <a:t>Joel Martineau, Forestry Technician</a:t>
            </a:r>
            <a:endParaRPr lang="en-CA" dirty="0"/>
          </a:p>
        </p:txBody>
      </p:sp>
    </p:spTree>
    <p:extLst>
      <p:ext uri="{BB962C8B-B14F-4D97-AF65-F5344CB8AC3E}">
        <p14:creationId xmlns:p14="http://schemas.microsoft.com/office/powerpoint/2010/main" val="1622305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5580112" y="2060848"/>
            <a:ext cx="3456384" cy="3672408"/>
          </a:xfrm>
        </p:spPr>
        <p:txBody>
          <a:bodyPr/>
          <a:lstStyle/>
          <a:p>
            <a:pPr marL="0" indent="0">
              <a:buNone/>
            </a:pPr>
            <a:r>
              <a:rPr lang="en-CA" sz="1800" dirty="0" smtClean="0"/>
              <a:t>Surface water quantity:</a:t>
            </a:r>
          </a:p>
          <a:p>
            <a:pPr marL="0" indent="0">
              <a:buNone/>
            </a:pPr>
            <a:endParaRPr lang="en-CA" sz="1800" dirty="0" smtClean="0"/>
          </a:p>
          <a:p>
            <a:pPr marL="285750" indent="-285750"/>
            <a:r>
              <a:rPr lang="en-CA" sz="1800" dirty="0"/>
              <a:t>10 stream gauges</a:t>
            </a:r>
          </a:p>
          <a:p>
            <a:pPr marL="285750" indent="-285750"/>
            <a:r>
              <a:rPr lang="en-CA" sz="1800" dirty="0"/>
              <a:t>17 ice survey stations</a:t>
            </a:r>
          </a:p>
          <a:p>
            <a:pPr marL="285750" indent="-285750"/>
            <a:r>
              <a:rPr lang="en-CA" sz="1800" dirty="0"/>
              <a:t>7 snow stations</a:t>
            </a:r>
          </a:p>
          <a:p>
            <a:pPr marL="285750" indent="-285750"/>
            <a:r>
              <a:rPr lang="en-CA" sz="1800" dirty="0"/>
              <a:t>11 rain gauges</a:t>
            </a:r>
          </a:p>
          <a:p>
            <a:pPr marL="285750" indent="-285750"/>
            <a:r>
              <a:rPr lang="en-CA" sz="1800" kern="0" dirty="0"/>
              <a:t>2 meteorological stations</a:t>
            </a:r>
            <a:endParaRPr lang="en-CA" sz="1800" dirty="0"/>
          </a:p>
          <a:p>
            <a:pPr marL="285750" indent="-285750"/>
            <a:r>
              <a:rPr lang="en-CA" sz="1800" dirty="0"/>
              <a:t>Dataloggers – strategically located</a:t>
            </a:r>
          </a:p>
          <a:p>
            <a:endParaRPr lang="en-CA" sz="1800" dirty="0" smtClean="0">
              <a:latin typeface="+mj-lt"/>
            </a:endParaRPr>
          </a:p>
          <a:p>
            <a:pPr marL="0" indent="0">
              <a:buNone/>
            </a:pPr>
            <a:endParaRPr lang="en-CA" sz="1800" dirty="0" smtClean="0">
              <a:latin typeface="+mj-lt"/>
            </a:endParaRPr>
          </a:p>
          <a:p>
            <a:pPr marL="0" indent="0">
              <a:buNone/>
            </a:pPr>
            <a:endParaRPr lang="en-CA" sz="1800" dirty="0" smtClean="0">
              <a:latin typeface="+mj-lt"/>
            </a:endParaRPr>
          </a:p>
          <a:p>
            <a:pPr marL="0" indent="0">
              <a:buNone/>
            </a:pPr>
            <a:endParaRPr lang="en-CA" sz="1800" dirty="0">
              <a:latin typeface="+mj-lt"/>
            </a:endParaRPr>
          </a:p>
        </p:txBody>
      </p:sp>
      <p:sp>
        <p:nvSpPr>
          <p:cNvPr id="5" name="Title 3"/>
          <p:cNvSpPr txBox="1">
            <a:spLocks noGrp="1"/>
          </p:cNvSpPr>
          <p:nvPr>
            <p:ph type="title"/>
          </p:nvPr>
        </p:nvSpPr>
        <p:spPr>
          <a:xfrm>
            <a:off x="539552" y="0"/>
            <a:ext cx="8604448" cy="739315"/>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3200" kern="1200">
                <a:solidFill>
                  <a:srgbClr val="A6DEF2"/>
                </a:solidFill>
                <a:latin typeface="Albertus"/>
                <a:ea typeface="+mj-ea"/>
                <a:cs typeface="+mj-cs"/>
              </a:defRPr>
            </a:lvl1pPr>
          </a:lstStyle>
          <a:p>
            <a:r>
              <a:rPr lang="en-CA" sz="2400" dirty="0" smtClean="0"/>
              <a:t>Science in Action: Water Monitoring</a:t>
            </a:r>
            <a:endParaRPr lang="en-CA" sz="2400" dirty="0"/>
          </a:p>
        </p:txBody>
      </p:sp>
      <p:sp>
        <p:nvSpPr>
          <p:cNvPr id="2" name="TextBox 1"/>
          <p:cNvSpPr txBox="1"/>
          <p:nvPr/>
        </p:nvSpPr>
        <p:spPr>
          <a:xfrm>
            <a:off x="395535" y="836712"/>
            <a:ext cx="7912509" cy="461665"/>
          </a:xfrm>
          <a:prstGeom prst="rect">
            <a:avLst/>
          </a:prstGeom>
          <a:noFill/>
        </p:spPr>
        <p:txBody>
          <a:bodyPr wrap="square" rtlCol="0">
            <a:spAutoFit/>
          </a:bodyPr>
          <a:lstStyle/>
          <a:p>
            <a:pPr algn="ctr"/>
            <a:r>
              <a:rPr lang="en-CA" sz="2400" b="1" dirty="0" smtClean="0"/>
              <a:t>Understanding our watershed resources</a:t>
            </a:r>
            <a:endParaRPr lang="en-CA" sz="2400" b="1" dirty="0"/>
          </a:p>
        </p:txBody>
      </p:sp>
      <p:sp>
        <p:nvSpPr>
          <p:cNvPr id="4" name="TextBox 3"/>
          <p:cNvSpPr txBox="1"/>
          <p:nvPr/>
        </p:nvSpPr>
        <p:spPr>
          <a:xfrm>
            <a:off x="179512" y="5548590"/>
            <a:ext cx="5112567" cy="369332"/>
          </a:xfrm>
          <a:prstGeom prst="rect">
            <a:avLst/>
          </a:prstGeom>
          <a:noFill/>
        </p:spPr>
        <p:txBody>
          <a:bodyPr wrap="square" rtlCol="0">
            <a:spAutoFit/>
          </a:bodyPr>
          <a:lstStyle/>
          <a:p>
            <a:pPr algn="ctr"/>
            <a:r>
              <a:rPr lang="en-CA" dirty="0" smtClean="0"/>
              <a:t>Climate Station – Wade Rd. Russell</a:t>
            </a:r>
            <a:endParaRPr lang="en-CA"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54333"/>
            <a:ext cx="5112567" cy="38344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1"/>
          <p:cNvSpPr txBox="1">
            <a:spLocks noGrp="1"/>
          </p:cNvSpPr>
          <p:nvPr>
            <p:ph idx="1"/>
          </p:nvPr>
        </p:nvSpPr>
        <p:spPr>
          <a:xfrm>
            <a:off x="0" y="6537325"/>
            <a:ext cx="4932363" cy="320675"/>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1400" kern="1200" baseline="0">
                <a:solidFill>
                  <a:schemeClr val="bg1"/>
                </a:solidFill>
                <a:latin typeface="Albertus"/>
                <a:ea typeface="+mn-ea"/>
                <a:cs typeface="+mn-cs"/>
              </a:defRPr>
            </a:lvl1pPr>
            <a:lvl2pPr marL="457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dirty="0" smtClean="0"/>
              <a:t>Golam Sharif, Water Resources Analyst</a:t>
            </a:r>
            <a:endParaRPr lang="en-CA" dirty="0"/>
          </a:p>
        </p:txBody>
      </p:sp>
    </p:spTree>
    <p:extLst>
      <p:ext uri="{BB962C8B-B14F-4D97-AF65-F5344CB8AC3E}">
        <p14:creationId xmlns:p14="http://schemas.microsoft.com/office/powerpoint/2010/main" val="1782060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4322647" y="1988840"/>
            <a:ext cx="4252659" cy="2655910"/>
          </a:xfrm>
        </p:spPr>
        <p:txBody>
          <a:bodyPr/>
          <a:lstStyle/>
          <a:p>
            <a:pPr marL="455613" lvl="1" indent="0">
              <a:spcBef>
                <a:spcPct val="50000"/>
              </a:spcBef>
              <a:buNone/>
            </a:pPr>
            <a:r>
              <a:rPr lang="en-US" sz="1800" dirty="0" smtClean="0"/>
              <a:t>Surface </a:t>
            </a:r>
            <a:r>
              <a:rPr lang="en-US" sz="1800" dirty="0"/>
              <a:t>water </a:t>
            </a:r>
            <a:r>
              <a:rPr lang="en-US" sz="1800" dirty="0" smtClean="0"/>
              <a:t>quality: </a:t>
            </a:r>
          </a:p>
          <a:p>
            <a:pPr marL="455613" lvl="1" indent="0">
              <a:spcBef>
                <a:spcPct val="50000"/>
              </a:spcBef>
              <a:buNone/>
            </a:pPr>
            <a:r>
              <a:rPr lang="en-US" sz="1800" dirty="0" smtClean="0"/>
              <a:t>- 13 </a:t>
            </a:r>
            <a:r>
              <a:rPr lang="en-US" sz="1800" dirty="0"/>
              <a:t>stations.</a:t>
            </a:r>
          </a:p>
          <a:p>
            <a:pPr marL="455613" lvl="1" indent="0">
              <a:spcBef>
                <a:spcPct val="50000"/>
              </a:spcBef>
              <a:buNone/>
            </a:pPr>
            <a:endParaRPr lang="en-US" sz="1800" dirty="0" smtClean="0"/>
          </a:p>
          <a:p>
            <a:pPr marL="455613" lvl="1" indent="0">
              <a:spcBef>
                <a:spcPct val="50000"/>
              </a:spcBef>
              <a:buNone/>
            </a:pPr>
            <a:r>
              <a:rPr lang="en-US" sz="1800" dirty="0" smtClean="0"/>
              <a:t>Groundwater quantity/quality: </a:t>
            </a:r>
          </a:p>
          <a:p>
            <a:pPr marL="455613" lvl="1" indent="0">
              <a:spcBef>
                <a:spcPct val="50000"/>
              </a:spcBef>
              <a:buNone/>
            </a:pPr>
            <a:r>
              <a:rPr lang="en-US" sz="1800" dirty="0" smtClean="0"/>
              <a:t>- 17 </a:t>
            </a:r>
            <a:r>
              <a:rPr lang="en-US" sz="1800" dirty="0"/>
              <a:t>wells </a:t>
            </a:r>
          </a:p>
          <a:p>
            <a:pPr marL="741363" lvl="1">
              <a:spcBef>
                <a:spcPct val="50000"/>
              </a:spcBef>
              <a:buFont typeface="Arial" panose="020B0604020202020204" pitchFamily="34" charset="0"/>
              <a:buChar char="•"/>
            </a:pPr>
            <a:endParaRPr lang="en-US" sz="1800" dirty="0"/>
          </a:p>
          <a:p>
            <a:pPr marL="0" indent="0">
              <a:buNone/>
            </a:pPr>
            <a:endParaRPr lang="en-CA" sz="1800" dirty="0" smtClean="0">
              <a:latin typeface="+mj-lt"/>
            </a:endParaRPr>
          </a:p>
          <a:p>
            <a:pPr marL="0" indent="0">
              <a:buNone/>
            </a:pPr>
            <a:endParaRPr lang="en-CA" sz="1800" dirty="0" smtClean="0">
              <a:latin typeface="+mj-lt"/>
            </a:endParaRPr>
          </a:p>
          <a:p>
            <a:pPr marL="0" indent="0">
              <a:buNone/>
            </a:pPr>
            <a:endParaRPr lang="en-CA" sz="1800" dirty="0" smtClean="0">
              <a:latin typeface="+mj-lt"/>
            </a:endParaRPr>
          </a:p>
          <a:p>
            <a:pPr marL="0" indent="0">
              <a:buNone/>
            </a:pPr>
            <a:endParaRPr lang="en-CA" sz="1800" dirty="0" smtClean="0">
              <a:latin typeface="+mj-lt"/>
            </a:endParaRPr>
          </a:p>
          <a:p>
            <a:pPr marL="0" indent="0">
              <a:buNone/>
            </a:pPr>
            <a:endParaRPr lang="en-CA" sz="1800" dirty="0">
              <a:latin typeface="+mj-lt"/>
            </a:endParaRPr>
          </a:p>
        </p:txBody>
      </p:sp>
      <p:sp>
        <p:nvSpPr>
          <p:cNvPr id="5" name="Title 3"/>
          <p:cNvSpPr txBox="1">
            <a:spLocks noGrp="1"/>
          </p:cNvSpPr>
          <p:nvPr>
            <p:ph type="title"/>
          </p:nvPr>
        </p:nvSpPr>
        <p:spPr>
          <a:xfrm>
            <a:off x="539552" y="0"/>
            <a:ext cx="8604448" cy="739315"/>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3200" kern="1200">
                <a:solidFill>
                  <a:srgbClr val="A6DEF2"/>
                </a:solidFill>
                <a:latin typeface="Albertus"/>
                <a:ea typeface="+mj-ea"/>
                <a:cs typeface="+mj-cs"/>
              </a:defRPr>
            </a:lvl1pPr>
          </a:lstStyle>
          <a:p>
            <a:r>
              <a:rPr lang="en-CA" sz="2400" dirty="0" smtClean="0"/>
              <a:t>Science in Action: Water Monitoring</a:t>
            </a:r>
            <a:endParaRPr lang="en-CA" sz="2400"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247" t="17105" r="30180" b="19439"/>
          <a:stretch/>
        </p:blipFill>
        <p:spPr bwMode="auto">
          <a:xfrm>
            <a:off x="683568" y="1556792"/>
            <a:ext cx="3096344" cy="35446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5535" y="836712"/>
            <a:ext cx="7912509" cy="461665"/>
          </a:xfrm>
          <a:prstGeom prst="rect">
            <a:avLst/>
          </a:prstGeom>
          <a:noFill/>
        </p:spPr>
        <p:txBody>
          <a:bodyPr wrap="square" rtlCol="0">
            <a:spAutoFit/>
          </a:bodyPr>
          <a:lstStyle/>
          <a:p>
            <a:pPr algn="ctr"/>
            <a:r>
              <a:rPr lang="en-CA" sz="2400" b="1" dirty="0" smtClean="0"/>
              <a:t>Understanding our watershed resources</a:t>
            </a:r>
            <a:endParaRPr lang="en-CA" sz="2400" b="1" dirty="0"/>
          </a:p>
        </p:txBody>
      </p:sp>
      <p:sp>
        <p:nvSpPr>
          <p:cNvPr id="4" name="TextBox 3"/>
          <p:cNvSpPr txBox="1"/>
          <p:nvPr/>
        </p:nvSpPr>
        <p:spPr>
          <a:xfrm>
            <a:off x="498156" y="5344227"/>
            <a:ext cx="3467168" cy="369332"/>
          </a:xfrm>
          <a:prstGeom prst="rect">
            <a:avLst/>
          </a:prstGeom>
          <a:noFill/>
        </p:spPr>
        <p:txBody>
          <a:bodyPr wrap="none" rtlCol="0">
            <a:spAutoFit/>
          </a:bodyPr>
          <a:lstStyle/>
          <a:p>
            <a:r>
              <a:rPr lang="en-CA" dirty="0" smtClean="0"/>
              <a:t>Water quality monitoring - Embrun</a:t>
            </a:r>
            <a:endParaRPr lang="en-CA" dirty="0"/>
          </a:p>
        </p:txBody>
      </p:sp>
      <p:sp>
        <p:nvSpPr>
          <p:cNvPr id="9" name="Content Placeholder 1"/>
          <p:cNvSpPr txBox="1">
            <a:spLocks noGrp="1"/>
          </p:cNvSpPr>
          <p:nvPr>
            <p:ph idx="1"/>
          </p:nvPr>
        </p:nvSpPr>
        <p:spPr>
          <a:xfrm>
            <a:off x="0" y="6537325"/>
            <a:ext cx="4932363" cy="320675"/>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1400" kern="1200" baseline="0">
                <a:solidFill>
                  <a:schemeClr val="bg1"/>
                </a:solidFill>
                <a:latin typeface="Albertus"/>
                <a:ea typeface="+mn-ea"/>
                <a:cs typeface="+mn-cs"/>
              </a:defRPr>
            </a:lvl1pPr>
            <a:lvl2pPr marL="457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dirty="0" smtClean="0"/>
              <a:t>Golam Sharif, Water Resources Analyst</a:t>
            </a:r>
            <a:endParaRPr lang="en-CA" dirty="0"/>
          </a:p>
        </p:txBody>
      </p:sp>
    </p:spTree>
    <p:extLst>
      <p:ext uri="{BB962C8B-B14F-4D97-AF65-F5344CB8AC3E}">
        <p14:creationId xmlns:p14="http://schemas.microsoft.com/office/powerpoint/2010/main" val="3778201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4572000" y="1484784"/>
            <a:ext cx="4186808" cy="4001693"/>
          </a:xfrm>
        </p:spPr>
        <p:txBody>
          <a:bodyPr/>
          <a:lstStyle/>
          <a:p>
            <a:r>
              <a:rPr lang="en-CA" sz="1800" dirty="0" smtClean="0">
                <a:latin typeface="+mj-lt"/>
              </a:rPr>
              <a:t>Stream Assessments  (25) </a:t>
            </a:r>
          </a:p>
          <a:p>
            <a:pPr marL="0" indent="0">
              <a:buNone/>
            </a:pPr>
            <a:endParaRPr lang="en-CA" sz="1800" dirty="0">
              <a:latin typeface="+mj-lt"/>
            </a:endParaRPr>
          </a:p>
          <a:p>
            <a:r>
              <a:rPr lang="en-CA" sz="1800" dirty="0" smtClean="0">
                <a:latin typeface="+mj-lt"/>
              </a:rPr>
              <a:t>Fish populations  (20)</a:t>
            </a:r>
          </a:p>
          <a:p>
            <a:pPr marL="0" indent="0">
              <a:buNone/>
            </a:pPr>
            <a:endParaRPr lang="en-CA" sz="1800" dirty="0" smtClean="0">
              <a:latin typeface="+mj-lt"/>
            </a:endParaRPr>
          </a:p>
          <a:p>
            <a:r>
              <a:rPr lang="en-CA" sz="1800" dirty="0" smtClean="0">
                <a:latin typeface="+mj-lt"/>
              </a:rPr>
              <a:t>Species at Risk: eels, turtles</a:t>
            </a:r>
            <a:r>
              <a:rPr lang="en-CA" sz="1800" dirty="0">
                <a:latin typeface="+mj-lt"/>
              </a:rPr>
              <a:t>,</a:t>
            </a:r>
            <a:r>
              <a:rPr lang="en-CA" sz="1800" dirty="0" smtClean="0">
                <a:latin typeface="+mj-lt"/>
              </a:rPr>
              <a:t> birds, plants</a:t>
            </a:r>
          </a:p>
          <a:p>
            <a:pPr marL="0" indent="0">
              <a:buNone/>
            </a:pPr>
            <a:endParaRPr lang="en-CA" sz="1800" dirty="0" smtClean="0">
              <a:latin typeface="+mj-lt"/>
            </a:endParaRPr>
          </a:p>
          <a:p>
            <a:r>
              <a:rPr lang="en-CA" sz="1800" dirty="0" smtClean="0">
                <a:latin typeface="+mj-lt"/>
              </a:rPr>
              <a:t>Invasive Alien Species: Chinese Mystery Snails, </a:t>
            </a:r>
            <a:r>
              <a:rPr lang="en-CA" sz="1800" dirty="0">
                <a:latin typeface="+mj-lt"/>
              </a:rPr>
              <a:t>D</a:t>
            </a:r>
            <a:r>
              <a:rPr lang="en-CA" sz="1800" dirty="0" smtClean="0">
                <a:latin typeface="+mj-lt"/>
              </a:rPr>
              <a:t>og Strangling Vine</a:t>
            </a:r>
            <a:endParaRPr lang="en-CA" sz="1800" dirty="0">
              <a:latin typeface="+mj-lt"/>
            </a:endParaRPr>
          </a:p>
        </p:txBody>
      </p:sp>
      <p:sp>
        <p:nvSpPr>
          <p:cNvPr id="5" name="Title 3"/>
          <p:cNvSpPr txBox="1">
            <a:spLocks noGrp="1"/>
          </p:cNvSpPr>
          <p:nvPr>
            <p:ph type="title"/>
          </p:nvPr>
        </p:nvSpPr>
        <p:spPr>
          <a:xfrm>
            <a:off x="539552" y="0"/>
            <a:ext cx="8604448" cy="739315"/>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3200" kern="1200">
                <a:solidFill>
                  <a:srgbClr val="A6DEF2"/>
                </a:solidFill>
                <a:latin typeface="Albertus"/>
                <a:ea typeface="+mj-ea"/>
                <a:cs typeface="+mj-cs"/>
              </a:defRPr>
            </a:lvl1pPr>
          </a:lstStyle>
          <a:p>
            <a:r>
              <a:rPr lang="en-CA" sz="2400" dirty="0" smtClean="0"/>
              <a:t>Science in Action: Fish and Wildlife</a:t>
            </a:r>
            <a:endParaRPr lang="en-CA" sz="2400" dirty="0"/>
          </a:p>
        </p:txBody>
      </p:sp>
      <p:sp>
        <p:nvSpPr>
          <p:cNvPr id="6" name="TextBox 5"/>
          <p:cNvSpPr txBox="1"/>
          <p:nvPr/>
        </p:nvSpPr>
        <p:spPr>
          <a:xfrm>
            <a:off x="4716015" y="836711"/>
            <a:ext cx="4320481" cy="461665"/>
          </a:xfrm>
          <a:prstGeom prst="rect">
            <a:avLst/>
          </a:prstGeom>
          <a:noFill/>
        </p:spPr>
        <p:txBody>
          <a:bodyPr wrap="square" rtlCol="0">
            <a:spAutoFit/>
          </a:bodyPr>
          <a:lstStyle/>
          <a:p>
            <a:pPr algn="r"/>
            <a:r>
              <a:rPr lang="en-CA" sz="2400" b="1" dirty="0" smtClean="0">
                <a:latin typeface="+mj-lt"/>
              </a:rPr>
              <a:t>Assessing our fish and wildlife</a:t>
            </a:r>
            <a:endParaRPr lang="en-CA" sz="2400" b="1" dirty="0">
              <a:latin typeface="+mj-lt"/>
            </a:endParaRPr>
          </a:p>
        </p:txBody>
      </p:sp>
      <p:pic>
        <p:nvPicPr>
          <p:cNvPr id="8" name="Picture 2" descr="S:\Fisheries\OSAP\OSAP 2012\Random\PICT598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555" y="4343400"/>
            <a:ext cx="2745185" cy="20588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9"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880" y="962179"/>
            <a:ext cx="3413238" cy="3124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Content Placeholder 1"/>
          <p:cNvSpPr txBox="1">
            <a:spLocks noGrp="1"/>
          </p:cNvSpPr>
          <p:nvPr>
            <p:ph idx="1"/>
          </p:nvPr>
        </p:nvSpPr>
        <p:spPr>
          <a:xfrm>
            <a:off x="0" y="6537325"/>
            <a:ext cx="4932363" cy="320675"/>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1400" kern="1200" baseline="0">
                <a:solidFill>
                  <a:schemeClr val="bg1"/>
                </a:solidFill>
                <a:latin typeface="Albertus"/>
                <a:ea typeface="+mn-ea"/>
                <a:cs typeface="+mn-cs"/>
              </a:defRPr>
            </a:lvl1pPr>
            <a:lvl2pPr marL="457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dirty="0" smtClean="0"/>
              <a:t>Golam Sharif, Water Resources Analyst</a:t>
            </a:r>
            <a:endParaRPr lang="en-CA" dirty="0"/>
          </a:p>
        </p:txBody>
      </p:sp>
    </p:spTree>
    <p:extLst>
      <p:ext uri="{BB962C8B-B14F-4D97-AF65-F5344CB8AC3E}">
        <p14:creationId xmlns:p14="http://schemas.microsoft.com/office/powerpoint/2010/main" val="1247612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2014 Flood Forecasting &amp; Warning\APRIL 9\IMG_126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8033" b="45583"/>
          <a:stretch/>
        </p:blipFill>
        <p:spPr bwMode="auto">
          <a:xfrm>
            <a:off x="0" y="739315"/>
            <a:ext cx="9144000" cy="249520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txBox="1">
            <a:spLocks/>
          </p:cNvSpPr>
          <p:nvPr/>
        </p:nvSpPr>
        <p:spPr>
          <a:xfrm>
            <a:off x="539552" y="0"/>
            <a:ext cx="8568952" cy="739315"/>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3200" kern="1200">
                <a:solidFill>
                  <a:srgbClr val="A6DEF2"/>
                </a:solidFill>
                <a:latin typeface="Albertus"/>
                <a:ea typeface="+mj-ea"/>
                <a:cs typeface="+mj-cs"/>
              </a:defRPr>
            </a:lvl1pPr>
          </a:lstStyle>
          <a:p>
            <a:r>
              <a:rPr lang="en-CA" sz="2400" dirty="0" smtClean="0"/>
              <a:t>Science in Action: Watershed Conditions</a:t>
            </a:r>
            <a:endParaRPr lang="en-CA" sz="2400" dirty="0"/>
          </a:p>
        </p:txBody>
      </p:sp>
      <p:sp>
        <p:nvSpPr>
          <p:cNvPr id="9" name="TextBox 8"/>
          <p:cNvSpPr txBox="1"/>
          <p:nvPr/>
        </p:nvSpPr>
        <p:spPr>
          <a:xfrm>
            <a:off x="251520" y="848489"/>
            <a:ext cx="8208912" cy="830997"/>
          </a:xfrm>
          <a:prstGeom prst="rect">
            <a:avLst/>
          </a:prstGeom>
          <a:noFill/>
        </p:spPr>
        <p:txBody>
          <a:bodyPr wrap="square" rtlCol="0">
            <a:spAutoFit/>
          </a:bodyPr>
          <a:lstStyle/>
          <a:p>
            <a:pPr algn="ctr"/>
            <a:r>
              <a:rPr lang="en-CA" sz="2400" b="1" dirty="0" smtClean="0">
                <a:solidFill>
                  <a:schemeClr val="bg1"/>
                </a:solidFill>
              </a:rPr>
              <a:t>Developing tools to protect our residents and their property</a:t>
            </a:r>
          </a:p>
          <a:p>
            <a:endParaRPr lang="en-CA" sz="2400" b="1" dirty="0" smtClean="0">
              <a:solidFill>
                <a:schemeClr val="bg1"/>
              </a:solidFill>
            </a:endParaRPr>
          </a:p>
        </p:txBody>
      </p:sp>
      <p:sp>
        <p:nvSpPr>
          <p:cNvPr id="3" name="TextBox 2"/>
          <p:cNvSpPr txBox="1"/>
          <p:nvPr/>
        </p:nvSpPr>
        <p:spPr>
          <a:xfrm>
            <a:off x="2195736" y="4098665"/>
            <a:ext cx="6084676" cy="1754326"/>
          </a:xfrm>
          <a:prstGeom prst="rect">
            <a:avLst/>
          </a:prstGeom>
          <a:noFill/>
        </p:spPr>
        <p:txBody>
          <a:bodyPr wrap="square" rtlCol="0">
            <a:spAutoFit/>
          </a:bodyPr>
          <a:lstStyle/>
          <a:p>
            <a:pPr marL="285750" indent="-285750">
              <a:buFont typeface="Arial" panose="020B0604020202020204" pitchFamily="34" charset="0"/>
              <a:buChar char="•"/>
            </a:pPr>
            <a:r>
              <a:rPr lang="en-CA" dirty="0" smtClean="0"/>
              <a:t>Floods and Droughts forecast – 365 days</a:t>
            </a:r>
          </a:p>
          <a:p>
            <a:endParaRPr lang="en-CA" dirty="0" smtClean="0"/>
          </a:p>
          <a:p>
            <a:pPr marL="285750" indent="-285750">
              <a:buFont typeface="Arial" panose="020B0604020202020204" pitchFamily="34" charset="0"/>
              <a:buChar char="•"/>
            </a:pPr>
            <a:r>
              <a:rPr lang="en-CA" dirty="0" smtClean="0"/>
              <a:t>Municipal Emergency Management Committees – 15 meetings </a:t>
            </a:r>
          </a:p>
          <a:p>
            <a:endParaRPr lang="en-CA" dirty="0" smtClean="0"/>
          </a:p>
          <a:p>
            <a:pPr marL="285750" indent="-285750">
              <a:buFont typeface="Arial" panose="020B0604020202020204" pitchFamily="34" charset="0"/>
              <a:buChar char="•"/>
            </a:pPr>
            <a:r>
              <a:rPr lang="en-CA" dirty="0" smtClean="0"/>
              <a:t>Adapting to extreme weather events - NEW</a:t>
            </a:r>
          </a:p>
        </p:txBody>
      </p:sp>
      <p:pic>
        <p:nvPicPr>
          <p:cNvPr id="12" name="Picture 5" descr="http://watershedconditions.com/images/Flood%20Status%20Watershed%20Conditions.png">
            <a:hlinkClick r:id="rId3"/>
          </p:cNvPr>
          <p:cNvPicPr>
            <a:picLocks noChangeAspect="1" noChangeArrowheads="1"/>
          </p:cNvPicPr>
          <p:nvPr/>
        </p:nvPicPr>
        <p:blipFill>
          <a:blip r:embed="rId4" cstate="print"/>
          <a:srcRect/>
          <a:stretch>
            <a:fillRect/>
          </a:stretch>
        </p:blipFill>
        <p:spPr bwMode="auto">
          <a:xfrm>
            <a:off x="0" y="2780928"/>
            <a:ext cx="2083535" cy="12153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Content Placeholder 1"/>
          <p:cNvSpPr txBox="1">
            <a:spLocks noGrp="1"/>
          </p:cNvSpPr>
          <p:nvPr>
            <p:ph idx="1"/>
          </p:nvPr>
        </p:nvSpPr>
        <p:spPr>
          <a:xfrm>
            <a:off x="0" y="6537325"/>
            <a:ext cx="4932363" cy="320675"/>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1400" kern="1200" baseline="0">
                <a:solidFill>
                  <a:schemeClr val="bg1"/>
                </a:solidFill>
                <a:latin typeface="Albertus"/>
                <a:ea typeface="+mn-ea"/>
                <a:cs typeface="+mn-cs"/>
              </a:defRPr>
            </a:lvl1pPr>
            <a:lvl2pPr marL="457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dirty="0" smtClean="0"/>
              <a:t>Golam Sharif, Water Resources Analyst</a:t>
            </a:r>
            <a:endParaRPr lang="en-CA" dirty="0"/>
          </a:p>
        </p:txBody>
      </p:sp>
    </p:spTree>
    <p:extLst>
      <p:ext uri="{BB962C8B-B14F-4D97-AF65-F5344CB8AC3E}">
        <p14:creationId xmlns:p14="http://schemas.microsoft.com/office/powerpoint/2010/main" val="2111666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539552" y="0"/>
            <a:ext cx="8604448" cy="739315"/>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3200" kern="1200">
                <a:solidFill>
                  <a:srgbClr val="A6DEF2"/>
                </a:solidFill>
                <a:latin typeface="Albertus"/>
                <a:ea typeface="+mj-ea"/>
                <a:cs typeface="+mj-cs"/>
              </a:defRPr>
            </a:lvl1pPr>
          </a:lstStyle>
          <a:p>
            <a:r>
              <a:rPr lang="en-CA" sz="2400" dirty="0" smtClean="0"/>
              <a:t>Science in Action: Projects</a:t>
            </a:r>
            <a:endParaRPr lang="en-CA" sz="2400" dirty="0"/>
          </a:p>
        </p:txBody>
      </p:sp>
      <p:sp>
        <p:nvSpPr>
          <p:cNvPr id="6" name="TextBox 5"/>
          <p:cNvSpPr txBox="1"/>
          <p:nvPr/>
        </p:nvSpPr>
        <p:spPr>
          <a:xfrm>
            <a:off x="395536" y="986988"/>
            <a:ext cx="8208912" cy="1200329"/>
          </a:xfrm>
          <a:prstGeom prst="rect">
            <a:avLst/>
          </a:prstGeom>
          <a:noFill/>
        </p:spPr>
        <p:txBody>
          <a:bodyPr wrap="square" rtlCol="0">
            <a:spAutoFit/>
          </a:bodyPr>
          <a:lstStyle/>
          <a:p>
            <a:endParaRPr lang="en-CA" dirty="0" smtClean="0"/>
          </a:p>
          <a:p>
            <a:endParaRPr lang="en-CA" dirty="0"/>
          </a:p>
          <a:p>
            <a:r>
              <a:rPr lang="en-CA" dirty="0" smtClean="0"/>
              <a:t> </a:t>
            </a:r>
          </a:p>
          <a:p>
            <a:endParaRPr lang="en-CA" dirty="0" smtClean="0"/>
          </a:p>
        </p:txBody>
      </p:sp>
      <p:sp>
        <p:nvSpPr>
          <p:cNvPr id="10" name="TextBox 9"/>
          <p:cNvSpPr txBox="1"/>
          <p:nvPr/>
        </p:nvSpPr>
        <p:spPr>
          <a:xfrm>
            <a:off x="107504" y="1587153"/>
            <a:ext cx="3240360" cy="3693319"/>
          </a:xfrm>
          <a:prstGeom prst="rect">
            <a:avLst/>
          </a:prstGeom>
          <a:noFill/>
        </p:spPr>
        <p:txBody>
          <a:bodyPr wrap="square" rtlCol="0">
            <a:spAutoFit/>
          </a:bodyPr>
          <a:lstStyle/>
          <a:p>
            <a:endParaRPr lang="en-CA" dirty="0" smtClean="0"/>
          </a:p>
          <a:p>
            <a:pPr marL="285750" indent="-285750">
              <a:buFont typeface="Arial" panose="020B0604020202020204" pitchFamily="34" charset="0"/>
              <a:buChar char="•"/>
            </a:pPr>
            <a:r>
              <a:rPr lang="en-CA" dirty="0" smtClean="0"/>
              <a:t>Eels and turtles habitat enhancement projects </a:t>
            </a:r>
          </a:p>
          <a:p>
            <a:endParaRPr lang="en-CA" dirty="0" smtClean="0"/>
          </a:p>
          <a:p>
            <a:pPr marL="285750" indent="-285750">
              <a:buFont typeface="Arial" panose="020B0604020202020204" pitchFamily="34" charset="0"/>
              <a:buChar char="•"/>
            </a:pPr>
            <a:r>
              <a:rPr lang="en-CA" dirty="0" smtClean="0"/>
              <a:t>Kirby </a:t>
            </a:r>
            <a:r>
              <a:rPr lang="en-CA" dirty="0"/>
              <a:t>Creek </a:t>
            </a:r>
            <a:r>
              <a:rPr lang="en-CA" dirty="0" smtClean="0"/>
              <a:t>restoration of habitat  (57.5 km2)</a:t>
            </a:r>
          </a:p>
          <a:p>
            <a:endParaRPr lang="en-CA" dirty="0" smtClean="0"/>
          </a:p>
          <a:p>
            <a:pPr marL="285750" indent="-285750">
              <a:buFont typeface="Arial" panose="020B0604020202020204" pitchFamily="34" charset="0"/>
              <a:buChar char="•"/>
            </a:pPr>
            <a:r>
              <a:rPr lang="en-CA" dirty="0"/>
              <a:t> </a:t>
            </a:r>
            <a:r>
              <a:rPr lang="en-CA" dirty="0" smtClean="0"/>
              <a:t>Parlow </a:t>
            </a:r>
            <a:r>
              <a:rPr lang="en-CA" dirty="0"/>
              <a:t>Creek </a:t>
            </a:r>
            <a:r>
              <a:rPr lang="en-CA" dirty="0" smtClean="0"/>
              <a:t>restoration </a:t>
            </a:r>
            <a:r>
              <a:rPr lang="en-CA" dirty="0"/>
              <a:t>of </a:t>
            </a:r>
            <a:r>
              <a:rPr lang="en-CA" dirty="0" smtClean="0"/>
              <a:t>flows and habitat </a:t>
            </a:r>
            <a:r>
              <a:rPr lang="en-CA" dirty="0"/>
              <a:t>creation (</a:t>
            </a:r>
            <a:r>
              <a:rPr lang="en-CA" dirty="0" smtClean="0"/>
              <a:t>600 m)</a:t>
            </a:r>
          </a:p>
          <a:p>
            <a:endParaRPr lang="en-CA" dirty="0" smtClean="0"/>
          </a:p>
          <a:p>
            <a:pPr marL="285750" indent="-285750">
              <a:buFont typeface="Arial" panose="020B0604020202020204" pitchFamily="34" charset="0"/>
              <a:buChar char="•"/>
            </a:pPr>
            <a:r>
              <a:rPr lang="en-CA" dirty="0" smtClean="0"/>
              <a:t>Shields Creek Rehabilitation Project  </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7709" y="1988840"/>
            <a:ext cx="3168352" cy="23762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3355" y="4020332"/>
            <a:ext cx="3360104" cy="2520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0" y="980728"/>
            <a:ext cx="9126061" cy="461665"/>
          </a:xfrm>
          <a:prstGeom prst="rect">
            <a:avLst/>
          </a:prstGeom>
        </p:spPr>
        <p:txBody>
          <a:bodyPr wrap="square">
            <a:spAutoFit/>
          </a:bodyPr>
          <a:lstStyle/>
          <a:p>
            <a:pPr algn="ctr"/>
            <a:r>
              <a:rPr lang="en-CA" sz="2400" b="1" dirty="0" smtClean="0"/>
              <a:t>Implementing on the ground solutions</a:t>
            </a:r>
            <a:endParaRPr lang="en-CA" sz="2400" b="1" dirty="0"/>
          </a:p>
        </p:txBody>
      </p:sp>
      <p:sp>
        <p:nvSpPr>
          <p:cNvPr id="3" name="TextBox 2"/>
          <p:cNvSpPr txBox="1"/>
          <p:nvPr/>
        </p:nvSpPr>
        <p:spPr>
          <a:xfrm>
            <a:off x="6878656" y="4365104"/>
            <a:ext cx="2280541" cy="667986"/>
          </a:xfrm>
          <a:prstGeom prst="rect">
            <a:avLst/>
          </a:prstGeom>
          <a:noFill/>
        </p:spPr>
        <p:txBody>
          <a:bodyPr wrap="square" rtlCol="0">
            <a:spAutoFit/>
          </a:bodyPr>
          <a:lstStyle/>
          <a:p>
            <a:pPr algn="ctr"/>
            <a:r>
              <a:rPr lang="en-CA" dirty="0" smtClean="0"/>
              <a:t>Eel ladder – Russell Weir</a:t>
            </a:r>
            <a:endParaRPr lang="en-CA" dirty="0"/>
          </a:p>
        </p:txBody>
      </p:sp>
      <p:sp>
        <p:nvSpPr>
          <p:cNvPr id="11" name="TextBox 10"/>
          <p:cNvSpPr txBox="1"/>
          <p:nvPr/>
        </p:nvSpPr>
        <p:spPr>
          <a:xfrm>
            <a:off x="6845520" y="5892825"/>
            <a:ext cx="2280541" cy="646331"/>
          </a:xfrm>
          <a:prstGeom prst="rect">
            <a:avLst/>
          </a:prstGeom>
          <a:noFill/>
        </p:spPr>
        <p:txBody>
          <a:bodyPr wrap="square" rtlCol="0">
            <a:spAutoFit/>
          </a:bodyPr>
          <a:lstStyle/>
          <a:p>
            <a:pPr algn="ctr"/>
            <a:r>
              <a:rPr lang="en-CA" dirty="0" smtClean="0"/>
              <a:t>Erosion repair – Moose Creek</a:t>
            </a:r>
            <a:endParaRPr lang="en-CA" dirty="0"/>
          </a:p>
        </p:txBody>
      </p:sp>
      <p:sp>
        <p:nvSpPr>
          <p:cNvPr id="12" name="Content Placeholder 1"/>
          <p:cNvSpPr txBox="1">
            <a:spLocks noGrp="1"/>
          </p:cNvSpPr>
          <p:nvPr>
            <p:ph idx="1"/>
          </p:nvPr>
        </p:nvSpPr>
        <p:spPr>
          <a:xfrm>
            <a:off x="0" y="6537325"/>
            <a:ext cx="4932363" cy="320675"/>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1400" kern="1200" baseline="0">
                <a:solidFill>
                  <a:schemeClr val="bg1"/>
                </a:solidFill>
                <a:latin typeface="Albertus"/>
                <a:ea typeface="+mn-ea"/>
                <a:cs typeface="+mn-cs"/>
              </a:defRPr>
            </a:lvl1pPr>
            <a:lvl2pPr marL="457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dirty="0" smtClean="0"/>
              <a:t>Golam Sharif, Water Resources Analyst</a:t>
            </a:r>
            <a:endParaRPr lang="en-CA" dirty="0"/>
          </a:p>
        </p:txBody>
      </p:sp>
    </p:spTree>
    <p:extLst>
      <p:ext uri="{BB962C8B-B14F-4D97-AF65-F5344CB8AC3E}">
        <p14:creationId xmlns:p14="http://schemas.microsoft.com/office/powerpoint/2010/main" val="20892246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1" y="0"/>
            <a:ext cx="8586509" cy="739315"/>
          </a:xfrm>
        </p:spPr>
        <p:txBody>
          <a:bodyPr>
            <a:normAutofit/>
          </a:bodyPr>
          <a:lstStyle/>
          <a:p>
            <a:r>
              <a:rPr lang="en-CA" sz="2400" dirty="0" smtClean="0"/>
              <a:t>Science in Action: Volunteering</a:t>
            </a:r>
            <a:endParaRPr lang="en-CA" sz="2400" dirty="0"/>
          </a:p>
        </p:txBody>
      </p:sp>
      <p:sp>
        <p:nvSpPr>
          <p:cNvPr id="3" name="Rectangle 2"/>
          <p:cNvSpPr/>
          <p:nvPr/>
        </p:nvSpPr>
        <p:spPr>
          <a:xfrm>
            <a:off x="0" y="980728"/>
            <a:ext cx="9126061" cy="830997"/>
          </a:xfrm>
          <a:prstGeom prst="rect">
            <a:avLst/>
          </a:prstGeom>
        </p:spPr>
        <p:txBody>
          <a:bodyPr wrap="square">
            <a:spAutoFit/>
          </a:bodyPr>
          <a:lstStyle/>
          <a:p>
            <a:pPr algn="ctr"/>
            <a:r>
              <a:rPr lang="en-CA" sz="2400" b="1" dirty="0" smtClean="0"/>
              <a:t>Empowering volunteers to action</a:t>
            </a:r>
          </a:p>
          <a:p>
            <a:pPr algn="ctr"/>
            <a:r>
              <a:rPr lang="en-CA" sz="2400" b="1" dirty="0" smtClean="0"/>
              <a:t>Stream Watch Program</a:t>
            </a:r>
            <a:endParaRPr lang="en-CA" sz="24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2889" y="1977063"/>
            <a:ext cx="5341092" cy="34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314735" y="5433063"/>
            <a:ext cx="5593134" cy="369332"/>
          </a:xfrm>
          <a:prstGeom prst="rect">
            <a:avLst/>
          </a:prstGeom>
          <a:noFill/>
        </p:spPr>
        <p:txBody>
          <a:bodyPr wrap="none" rtlCol="0">
            <a:spAutoFit/>
          </a:bodyPr>
          <a:lstStyle/>
          <a:p>
            <a:r>
              <a:rPr lang="en-CA" dirty="0" smtClean="0"/>
              <a:t>Tree </a:t>
            </a:r>
            <a:r>
              <a:rPr lang="en-CA" dirty="0"/>
              <a:t>Planting- Embrun, May 2014. Stream Watch Program</a:t>
            </a:r>
          </a:p>
        </p:txBody>
      </p:sp>
      <p:sp>
        <p:nvSpPr>
          <p:cNvPr id="10" name="Content Placeholder 9"/>
          <p:cNvSpPr txBox="1">
            <a:spLocks noGrp="1"/>
          </p:cNvSpPr>
          <p:nvPr>
            <p:ph idx="10"/>
          </p:nvPr>
        </p:nvSpPr>
        <p:spPr>
          <a:xfrm>
            <a:off x="33280" y="1585028"/>
            <a:ext cx="3403600" cy="3416320"/>
          </a:xfrm>
          <a:prstGeom prst="rect">
            <a:avLst/>
          </a:prstGeom>
          <a:noFill/>
        </p:spPr>
        <p:txBody>
          <a:bodyPr wrap="square" rtlCol="0">
            <a:spAutoFit/>
          </a:bodyPr>
          <a:lstStyle/>
          <a:p>
            <a:pPr marL="361950" indent="0">
              <a:buNone/>
            </a:pPr>
            <a:endParaRPr lang="en-CA" sz="1800" dirty="0" smtClean="0">
              <a:latin typeface="+mj-lt"/>
            </a:endParaRPr>
          </a:p>
          <a:p>
            <a:r>
              <a:rPr lang="en-CA" sz="1800" dirty="0"/>
              <a:t>Collect information on physical and biological characteristics of the stream</a:t>
            </a:r>
          </a:p>
          <a:p>
            <a:pPr marL="0" indent="0">
              <a:buNone/>
            </a:pPr>
            <a:endParaRPr lang="en-CA" sz="1800" dirty="0"/>
          </a:p>
          <a:p>
            <a:r>
              <a:rPr lang="en-CA" sz="1800" dirty="0"/>
              <a:t>Encourages community involvement to conduct stream assessments and volunteer events</a:t>
            </a:r>
          </a:p>
          <a:p>
            <a:pPr marL="627063" indent="-265113">
              <a:buFont typeface="Wingdings" panose="05000000000000000000" pitchFamily="2" charset="2"/>
              <a:buChar char="§"/>
            </a:pPr>
            <a:endParaRPr lang="en-CA" sz="1800" dirty="0">
              <a:latin typeface="+mj-lt"/>
            </a:endParaRPr>
          </a:p>
          <a:p>
            <a:pPr marL="0" indent="0">
              <a:buNone/>
            </a:pPr>
            <a:endParaRPr lang="en-CA" sz="1800" dirty="0">
              <a:solidFill>
                <a:srgbClr val="FF0000"/>
              </a:solidFill>
              <a:latin typeface="+mj-lt"/>
            </a:endParaRPr>
          </a:p>
        </p:txBody>
      </p:sp>
      <p:sp>
        <p:nvSpPr>
          <p:cNvPr id="12" name="Content Placeholder 1"/>
          <p:cNvSpPr txBox="1">
            <a:spLocks noGrp="1"/>
          </p:cNvSpPr>
          <p:nvPr>
            <p:ph idx="1"/>
          </p:nvPr>
        </p:nvSpPr>
        <p:spPr>
          <a:xfrm>
            <a:off x="0" y="6537325"/>
            <a:ext cx="4932363" cy="320675"/>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1400" kern="1200" baseline="0">
                <a:solidFill>
                  <a:schemeClr val="bg1"/>
                </a:solidFill>
                <a:latin typeface="Albertus"/>
                <a:ea typeface="+mn-ea"/>
                <a:cs typeface="+mn-cs"/>
              </a:defRPr>
            </a:lvl1pPr>
            <a:lvl2pPr marL="457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dirty="0" smtClean="0"/>
              <a:t>Golam Sharif, Water Resources Analyst</a:t>
            </a:r>
            <a:endParaRPr lang="en-CA" dirty="0"/>
          </a:p>
        </p:txBody>
      </p:sp>
    </p:spTree>
    <p:extLst>
      <p:ext uri="{BB962C8B-B14F-4D97-AF65-F5344CB8AC3E}">
        <p14:creationId xmlns:p14="http://schemas.microsoft.com/office/powerpoint/2010/main" val="29942180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solidFill>
                  <a:schemeClr val="accent5">
                    <a:lumMod val="40000"/>
                    <a:lumOff val="60000"/>
                  </a:schemeClr>
                </a:solidFill>
              </a:rPr>
              <a:t>Clean Water Grants</a:t>
            </a:r>
            <a:endParaRPr lang="en-CA" dirty="0"/>
          </a:p>
        </p:txBody>
      </p:sp>
      <p:sp>
        <p:nvSpPr>
          <p:cNvPr id="6" name="TextBox 5"/>
          <p:cNvSpPr txBox="1"/>
          <p:nvPr/>
        </p:nvSpPr>
        <p:spPr>
          <a:xfrm>
            <a:off x="179512" y="1052736"/>
            <a:ext cx="3352800" cy="4635115"/>
          </a:xfrm>
          <a:prstGeom prst="rect">
            <a:avLst/>
          </a:prstGeom>
          <a:noFill/>
        </p:spPr>
        <p:txBody>
          <a:bodyPr wrap="square" rtlCol="0">
            <a:spAutoFit/>
          </a:bodyPr>
          <a:lstStyle/>
          <a:p>
            <a:pPr marL="341313" indent="-341313" fontAlgn="base">
              <a:spcBef>
                <a:spcPct val="20000"/>
              </a:spcBef>
              <a:spcAft>
                <a:spcPct val="0"/>
              </a:spcAft>
              <a:buFontTx/>
              <a:buChar char="•"/>
              <a:defRPr/>
            </a:pPr>
            <a:r>
              <a:rPr lang="en-CA" dirty="0"/>
              <a:t>SNC Clean water Program; Ottawa Rural Clean Water Program – 80 grants</a:t>
            </a:r>
          </a:p>
          <a:p>
            <a:pPr fontAlgn="base">
              <a:spcBef>
                <a:spcPct val="20000"/>
              </a:spcBef>
              <a:spcAft>
                <a:spcPct val="0"/>
              </a:spcAft>
              <a:defRPr/>
            </a:pPr>
            <a:endParaRPr lang="en-CA" dirty="0"/>
          </a:p>
          <a:p>
            <a:pPr marL="341313" indent="-341313" fontAlgn="base">
              <a:spcBef>
                <a:spcPct val="20000"/>
              </a:spcBef>
              <a:spcAft>
                <a:spcPct val="0"/>
              </a:spcAft>
              <a:buFontTx/>
              <a:buChar char="•"/>
              <a:defRPr/>
            </a:pPr>
            <a:r>
              <a:rPr lang="en-US" kern="0" dirty="0">
                <a:solidFill>
                  <a:srgbClr val="000000"/>
                </a:solidFill>
              </a:rPr>
              <a:t>Landowner cost-share </a:t>
            </a:r>
            <a:r>
              <a:rPr lang="en-US" kern="0" dirty="0" smtClean="0">
                <a:solidFill>
                  <a:srgbClr val="000000"/>
                </a:solidFill>
              </a:rPr>
              <a:t>grants and Peer-to-Peer </a:t>
            </a:r>
            <a:r>
              <a:rPr lang="en-US" kern="0" dirty="0">
                <a:solidFill>
                  <a:srgbClr val="000000"/>
                </a:solidFill>
              </a:rPr>
              <a:t>delivery through Program </a:t>
            </a:r>
            <a:r>
              <a:rPr lang="en-US" kern="0" dirty="0" smtClean="0">
                <a:solidFill>
                  <a:srgbClr val="000000"/>
                </a:solidFill>
              </a:rPr>
              <a:t>Reps</a:t>
            </a:r>
            <a:endParaRPr lang="en-US" kern="0" dirty="0">
              <a:solidFill>
                <a:srgbClr val="000000"/>
              </a:solidFill>
            </a:endParaRPr>
          </a:p>
          <a:p>
            <a:pPr algn="l"/>
            <a:endParaRPr lang="en-CA" b="0" dirty="0">
              <a:latin typeface="Albertus"/>
            </a:endParaRPr>
          </a:p>
          <a:p>
            <a:pPr marL="285750" indent="-285750" algn="l">
              <a:buFont typeface="Arial" panose="020B0604020202020204" pitchFamily="34" charset="0"/>
              <a:buChar char="•"/>
            </a:pPr>
            <a:r>
              <a:rPr lang="en-CA" dirty="0" smtClean="0">
                <a:latin typeface="Albertus"/>
              </a:rPr>
              <a:t>Projects include:</a:t>
            </a:r>
          </a:p>
          <a:p>
            <a:pPr marL="741363" lvl="1" indent="-285750" algn="l">
              <a:buFont typeface="Arial" panose="020B0604020202020204" pitchFamily="34" charset="0"/>
              <a:buChar char="•"/>
            </a:pPr>
            <a:r>
              <a:rPr lang="en-CA" b="0" dirty="0" smtClean="0">
                <a:latin typeface="Albertus"/>
              </a:rPr>
              <a:t>Buffer strips</a:t>
            </a:r>
          </a:p>
          <a:p>
            <a:pPr marL="741363" lvl="1" indent="-285750" algn="l">
              <a:buFont typeface="Arial" panose="020B0604020202020204" pitchFamily="34" charset="0"/>
              <a:buChar char="•"/>
            </a:pPr>
            <a:r>
              <a:rPr lang="en-CA" b="0" dirty="0" smtClean="0">
                <a:latin typeface="Albertus"/>
              </a:rPr>
              <a:t>Livestock restrictions</a:t>
            </a:r>
          </a:p>
          <a:p>
            <a:pPr marL="741363" lvl="1" indent="-285750" algn="l">
              <a:buFont typeface="Arial" panose="020B0604020202020204" pitchFamily="34" charset="0"/>
              <a:buChar char="•"/>
            </a:pPr>
            <a:r>
              <a:rPr lang="en-CA" b="0" dirty="0" smtClean="0">
                <a:latin typeface="Albertus"/>
              </a:rPr>
              <a:t>Stream bank stabilization</a:t>
            </a:r>
          </a:p>
          <a:p>
            <a:pPr marL="741363" lvl="1" indent="-285750" algn="l">
              <a:buFont typeface="Arial" panose="020B0604020202020204" pitchFamily="34" charset="0"/>
              <a:buChar char="•"/>
            </a:pPr>
            <a:r>
              <a:rPr lang="en-CA" b="0" dirty="0" smtClean="0">
                <a:latin typeface="Albertus"/>
              </a:rPr>
              <a:t>Well decommissioning</a:t>
            </a:r>
          </a:p>
          <a:p>
            <a:pPr marL="741363" lvl="1" indent="-285750" algn="l">
              <a:buFont typeface="Arial" panose="020B0604020202020204" pitchFamily="34" charset="0"/>
              <a:buChar char="•"/>
            </a:pPr>
            <a:r>
              <a:rPr lang="en-CA" b="0" dirty="0" smtClean="0">
                <a:latin typeface="Albertus"/>
              </a:rPr>
              <a:t>Nutrient Management Plans</a:t>
            </a:r>
            <a:endParaRPr lang="en-CA" b="0" dirty="0">
              <a:latin typeface="Albertus"/>
            </a:endParaRPr>
          </a:p>
        </p:txBody>
      </p:sp>
      <p:pic>
        <p:nvPicPr>
          <p:cNvPr id="7" name="Picture 2"/>
          <p:cNvPicPr>
            <a:picLocks noGrp="1" noChangeAspect="1" noChangeArrowheads="1"/>
          </p:cNvPicPr>
          <p:nvPr>
            <p:ph idx="10"/>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556792"/>
            <a:ext cx="4195192" cy="31463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004048" y="5017624"/>
            <a:ext cx="3456383" cy="923330"/>
          </a:xfrm>
          <a:prstGeom prst="rect">
            <a:avLst/>
          </a:prstGeom>
          <a:noFill/>
        </p:spPr>
        <p:txBody>
          <a:bodyPr wrap="square" rtlCol="0">
            <a:spAutoFit/>
          </a:bodyPr>
          <a:lstStyle/>
          <a:p>
            <a:pPr algn="ctr"/>
            <a:r>
              <a:rPr lang="en-CA" dirty="0" smtClean="0"/>
              <a:t>Mario </a:t>
            </a:r>
            <a:r>
              <a:rPr lang="en-CA" dirty="0"/>
              <a:t>and Theo </a:t>
            </a:r>
            <a:r>
              <a:rPr lang="en-CA" dirty="0" err="1" smtClean="0"/>
              <a:t>Nyentap</a:t>
            </a:r>
            <a:r>
              <a:rPr lang="en-CA" dirty="0" smtClean="0"/>
              <a:t> </a:t>
            </a:r>
            <a:r>
              <a:rPr lang="en-CA" dirty="0"/>
              <a:t>,</a:t>
            </a:r>
            <a:endParaRPr lang="en-CA" dirty="0" smtClean="0"/>
          </a:p>
          <a:p>
            <a:pPr algn="ctr"/>
            <a:r>
              <a:rPr lang="en-CA" dirty="0" smtClean="0"/>
              <a:t>Dairy </a:t>
            </a:r>
            <a:r>
              <a:rPr lang="en-CA" dirty="0"/>
              <a:t>Farmers in City of </a:t>
            </a:r>
            <a:r>
              <a:rPr lang="en-CA" dirty="0" smtClean="0"/>
              <a:t>Ottawa, 2014 Precision Farming </a:t>
            </a:r>
            <a:r>
              <a:rPr lang="en-CA" dirty="0"/>
              <a:t>P</a:t>
            </a:r>
            <a:r>
              <a:rPr lang="en-CA" dirty="0" smtClean="0"/>
              <a:t>roject</a:t>
            </a:r>
            <a:endParaRPr lang="en-CA" dirty="0"/>
          </a:p>
        </p:txBody>
      </p:sp>
      <p:sp>
        <p:nvSpPr>
          <p:cNvPr id="9" name="Content Placeholder 1"/>
          <p:cNvSpPr txBox="1">
            <a:spLocks noGrp="1"/>
          </p:cNvSpPr>
          <p:nvPr>
            <p:ph idx="1"/>
          </p:nvPr>
        </p:nvSpPr>
        <p:spPr>
          <a:xfrm>
            <a:off x="0" y="6537325"/>
            <a:ext cx="4932363" cy="320675"/>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1400" kern="1200" baseline="0">
                <a:solidFill>
                  <a:schemeClr val="bg1"/>
                </a:solidFill>
                <a:latin typeface="Albertus"/>
                <a:ea typeface="+mn-ea"/>
                <a:cs typeface="+mn-cs"/>
              </a:defRPr>
            </a:lvl1pPr>
            <a:lvl2pPr marL="457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dirty="0" smtClean="0"/>
              <a:t>Golam Sharif, Water Resources Analyst</a:t>
            </a:r>
            <a:endParaRPr lang="en-CA" dirty="0"/>
          </a:p>
        </p:txBody>
      </p:sp>
    </p:spTree>
    <p:extLst>
      <p:ext uri="{BB962C8B-B14F-4D97-AF65-F5344CB8AC3E}">
        <p14:creationId xmlns:p14="http://schemas.microsoft.com/office/powerpoint/2010/main" val="18909844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0"/>
            <a:ext cx="8604448" cy="739315"/>
          </a:xfrm>
        </p:spPr>
        <p:txBody>
          <a:bodyPr>
            <a:noAutofit/>
          </a:bodyPr>
          <a:lstStyle/>
          <a:p>
            <a:r>
              <a:rPr lang="en-CA" sz="2400" dirty="0" smtClean="0"/>
              <a:t>Science in Action: Projects</a:t>
            </a:r>
            <a:endParaRPr lang="en-CA" sz="2400" dirty="0"/>
          </a:p>
        </p:txBody>
      </p:sp>
      <p:sp>
        <p:nvSpPr>
          <p:cNvPr id="3" name="Content Placeholder 2"/>
          <p:cNvSpPr>
            <a:spLocks noGrp="1"/>
          </p:cNvSpPr>
          <p:nvPr>
            <p:ph idx="10"/>
          </p:nvPr>
        </p:nvSpPr>
        <p:spPr>
          <a:xfrm>
            <a:off x="395536" y="1916832"/>
            <a:ext cx="3403104" cy="3785669"/>
          </a:xfrm>
        </p:spPr>
        <p:txBody>
          <a:bodyPr/>
          <a:lstStyle/>
          <a:p>
            <a:r>
              <a:rPr lang="en-CA" sz="1800" dirty="0" smtClean="0">
                <a:latin typeface="+mj-lt"/>
              </a:rPr>
              <a:t>Port of Johnstown – 2 compensation projects</a:t>
            </a:r>
          </a:p>
          <a:p>
            <a:pPr marL="0" lvl="1" indent="0">
              <a:buNone/>
            </a:pPr>
            <a:endParaRPr lang="en-CA" sz="1800" dirty="0" smtClean="0">
              <a:latin typeface="+mj-lt"/>
            </a:endParaRPr>
          </a:p>
          <a:p>
            <a:pPr marL="285750" lvl="1">
              <a:buFont typeface="Arial" panose="020B0604020202020204" pitchFamily="34" charset="0"/>
              <a:buChar char="•"/>
            </a:pPr>
            <a:r>
              <a:rPr lang="en-CA" sz="1800" dirty="0" smtClean="0">
                <a:latin typeface="+mj-lt"/>
              </a:rPr>
              <a:t>Preparing Flood Plain Mapping – </a:t>
            </a:r>
            <a:r>
              <a:rPr lang="en-CA" sz="1800" dirty="0">
                <a:latin typeface="+mj-lt"/>
              </a:rPr>
              <a:t> </a:t>
            </a:r>
            <a:r>
              <a:rPr lang="en-CA" sz="1800" dirty="0" smtClean="0">
                <a:latin typeface="+mj-lt"/>
              </a:rPr>
              <a:t>in partnership with the City</a:t>
            </a:r>
          </a:p>
          <a:p>
            <a:pPr marL="0" lvl="1" indent="0">
              <a:buNone/>
            </a:pPr>
            <a:endParaRPr lang="en-CA" sz="1800" dirty="0" smtClean="0">
              <a:latin typeface="+mj-lt"/>
            </a:endParaRPr>
          </a:p>
          <a:p>
            <a:pPr marL="285750" lvl="1">
              <a:buFont typeface="Arial" panose="020B0604020202020204" pitchFamily="34" charset="0"/>
              <a:buChar char="•"/>
            </a:pPr>
            <a:r>
              <a:rPr lang="en-CA" sz="1800" dirty="0" smtClean="0">
                <a:latin typeface="+mj-lt"/>
              </a:rPr>
              <a:t>Research Partnerships: Watershed Evaluation of Beneficial Management Practices and Agricultural Greenhouse Gases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6160" y="1448386"/>
            <a:ext cx="3168352" cy="23762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0" y="980728"/>
            <a:ext cx="9126061" cy="461665"/>
          </a:xfrm>
          <a:prstGeom prst="rect">
            <a:avLst/>
          </a:prstGeom>
        </p:spPr>
        <p:txBody>
          <a:bodyPr wrap="square">
            <a:spAutoFit/>
          </a:bodyPr>
          <a:lstStyle/>
          <a:p>
            <a:pPr algn="ctr"/>
            <a:r>
              <a:rPr lang="en-CA" sz="2400" b="1" dirty="0" smtClean="0"/>
              <a:t>Providing cost-effective expertise </a:t>
            </a:r>
            <a:endParaRPr lang="en-CA" sz="2400" b="1"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4617" y="3733800"/>
            <a:ext cx="3505200" cy="2628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1"/>
          <p:cNvSpPr txBox="1">
            <a:spLocks noGrp="1"/>
          </p:cNvSpPr>
          <p:nvPr>
            <p:ph idx="1"/>
          </p:nvPr>
        </p:nvSpPr>
        <p:spPr>
          <a:xfrm>
            <a:off x="0" y="6537325"/>
            <a:ext cx="4932363" cy="320675"/>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1400" kern="1200" baseline="0">
                <a:solidFill>
                  <a:schemeClr val="bg1"/>
                </a:solidFill>
                <a:latin typeface="Albertus"/>
                <a:ea typeface="+mn-ea"/>
                <a:cs typeface="+mn-cs"/>
              </a:defRPr>
            </a:lvl1pPr>
            <a:lvl2pPr marL="457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dirty="0" smtClean="0"/>
              <a:t>Golam Sharif, Water Resources Analyst</a:t>
            </a:r>
            <a:endParaRPr lang="en-CA" dirty="0"/>
          </a:p>
        </p:txBody>
      </p:sp>
    </p:spTree>
    <p:extLst>
      <p:ext uri="{BB962C8B-B14F-4D97-AF65-F5344CB8AC3E}">
        <p14:creationId xmlns:p14="http://schemas.microsoft.com/office/powerpoint/2010/main" val="13476751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7130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609600" y="838200"/>
            <a:ext cx="4724400" cy="5661341"/>
          </a:xfrm>
        </p:spPr>
      </p:pic>
      <p:sp>
        <p:nvSpPr>
          <p:cNvPr id="4" name="Title 3"/>
          <p:cNvSpPr>
            <a:spLocks noGrp="1"/>
          </p:cNvSpPr>
          <p:nvPr>
            <p:ph type="title"/>
          </p:nvPr>
        </p:nvSpPr>
        <p:spPr/>
        <p:txBody>
          <a:bodyPr/>
          <a:lstStyle/>
          <a:p>
            <a:r>
              <a:rPr lang="en-CA" dirty="0" smtClean="0"/>
              <a:t>South Nation Jurisdiction</a:t>
            </a:r>
            <a:endParaRPr lang="en-CA" dirty="0"/>
          </a:p>
        </p:txBody>
      </p:sp>
      <p:sp>
        <p:nvSpPr>
          <p:cNvPr id="8" name="Left Arrow 7"/>
          <p:cNvSpPr/>
          <p:nvPr/>
        </p:nvSpPr>
        <p:spPr>
          <a:xfrm>
            <a:off x="4114800" y="4191000"/>
            <a:ext cx="1295400" cy="152400"/>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3" name="TextBox 2"/>
          <p:cNvSpPr txBox="1"/>
          <p:nvPr/>
        </p:nvSpPr>
        <p:spPr>
          <a:xfrm>
            <a:off x="5791200" y="1676400"/>
            <a:ext cx="3227025" cy="3170099"/>
          </a:xfrm>
          <a:prstGeom prst="rect">
            <a:avLst/>
          </a:prstGeom>
          <a:noFill/>
        </p:spPr>
        <p:txBody>
          <a:bodyPr wrap="square" rtlCol="0">
            <a:spAutoFit/>
          </a:bodyPr>
          <a:lstStyle/>
          <a:p>
            <a:pPr marL="285750" indent="-285750">
              <a:buFont typeface="Arial" panose="020B0604020202020204" pitchFamily="34" charset="0"/>
              <a:buChar char="•"/>
            </a:pPr>
            <a:r>
              <a:rPr lang="en-CA" sz="2000" dirty="0" smtClean="0">
                <a:latin typeface="Albertus"/>
              </a:rPr>
              <a:t>4, 382 square kilometers of complex ecosystems </a:t>
            </a:r>
          </a:p>
          <a:p>
            <a:pPr marL="285750" indent="-285750">
              <a:buFont typeface="Arial" panose="020B0604020202020204" pitchFamily="34" charset="0"/>
              <a:buChar char="•"/>
            </a:pPr>
            <a:endParaRPr lang="en-CA" sz="2000" dirty="0">
              <a:latin typeface="Albertus"/>
            </a:endParaRPr>
          </a:p>
          <a:p>
            <a:pPr marL="285750" indent="-285750">
              <a:buFont typeface="Arial" panose="020B0604020202020204" pitchFamily="34" charset="0"/>
              <a:buChar char="•"/>
            </a:pPr>
            <a:r>
              <a:rPr lang="en-CA" sz="2000" dirty="0" smtClean="0">
                <a:latin typeface="Albertus"/>
              </a:rPr>
              <a:t>16 municipalities</a:t>
            </a:r>
          </a:p>
          <a:p>
            <a:pPr marL="285750" indent="-285750">
              <a:buFont typeface="Arial" panose="020B0604020202020204" pitchFamily="34" charset="0"/>
              <a:buChar char="•"/>
            </a:pPr>
            <a:endParaRPr lang="en-CA" sz="2000" dirty="0">
              <a:latin typeface="Albertus"/>
            </a:endParaRPr>
          </a:p>
          <a:p>
            <a:pPr marL="285750" indent="-285750">
              <a:buFont typeface="Arial" panose="020B0604020202020204" pitchFamily="34" charset="0"/>
              <a:buChar char="•"/>
            </a:pPr>
            <a:r>
              <a:rPr lang="en-CA" sz="2000" dirty="0" smtClean="0">
                <a:latin typeface="Albertus"/>
              </a:rPr>
              <a:t>River flows 175 km from Brockville into the Ottawa River near </a:t>
            </a:r>
            <a:r>
              <a:rPr lang="en-CA" sz="2000" dirty="0">
                <a:latin typeface="Albertus"/>
              </a:rPr>
              <a:t>P</a:t>
            </a:r>
            <a:r>
              <a:rPr lang="en-CA" sz="2000" dirty="0" smtClean="0">
                <a:latin typeface="Albertus"/>
              </a:rPr>
              <a:t>lantagenet   </a:t>
            </a:r>
            <a:endParaRPr lang="en-CA" sz="2000" dirty="0">
              <a:latin typeface="Albertus"/>
            </a:endParaRPr>
          </a:p>
        </p:txBody>
      </p:sp>
      <p:sp>
        <p:nvSpPr>
          <p:cNvPr id="9" name="Content Placeholder 1"/>
          <p:cNvSpPr>
            <a:spLocks noGrp="1"/>
          </p:cNvSpPr>
          <p:nvPr>
            <p:ph idx="1"/>
          </p:nvPr>
        </p:nvSpPr>
        <p:spPr>
          <a:xfrm>
            <a:off x="0" y="6527710"/>
            <a:ext cx="4186808" cy="320899"/>
          </a:xfrm>
        </p:spPr>
        <p:txBody>
          <a:bodyPr/>
          <a:lstStyle/>
          <a:p>
            <a:r>
              <a:rPr lang="en-CA" dirty="0" smtClean="0"/>
              <a:t>Joel Martineau, Forestry Technician</a:t>
            </a:r>
            <a:endParaRPr lang="en-CA" dirty="0"/>
          </a:p>
        </p:txBody>
      </p:sp>
    </p:spTree>
    <p:extLst>
      <p:ext uri="{BB962C8B-B14F-4D97-AF65-F5344CB8AC3E}">
        <p14:creationId xmlns:p14="http://schemas.microsoft.com/office/powerpoint/2010/main" val="690470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itle 3"/>
          <p:cNvSpPr>
            <a:spLocks noGrp="1"/>
          </p:cNvSpPr>
          <p:nvPr>
            <p:ph type="title" idx="4294967295"/>
          </p:nvPr>
        </p:nvSpPr>
        <p:spPr bwMode="auto">
          <a:xfrm>
            <a:off x="3276600" y="11017"/>
            <a:ext cx="5867400" cy="7381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defRPr/>
            </a:pPr>
            <a:r>
              <a:rPr lang="en-CA" altLang="en-US" sz="3200" dirty="0" smtClean="0">
                <a:solidFill>
                  <a:schemeClr val="accent5">
                    <a:lumMod val="40000"/>
                    <a:lumOff val="60000"/>
                  </a:schemeClr>
                </a:solidFill>
                <a:latin typeface="Albertus"/>
              </a:rPr>
              <a:t>2008 Forest Cover Analysis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6441249"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669849" y="1295400"/>
            <a:ext cx="2474151" cy="4154984"/>
          </a:xfrm>
          <a:prstGeom prst="rect">
            <a:avLst/>
          </a:prstGeom>
          <a:noFill/>
        </p:spPr>
        <p:txBody>
          <a:bodyPr wrap="square" rtlCol="0">
            <a:spAutoFit/>
          </a:bodyPr>
          <a:lstStyle/>
          <a:p>
            <a:pPr marL="342900" indent="-342900">
              <a:buFont typeface="Arial" panose="020B0604020202020204" pitchFamily="34" charset="0"/>
              <a:buChar char="•"/>
            </a:pPr>
            <a:r>
              <a:rPr lang="en-CA" sz="2400" dirty="0" smtClean="0">
                <a:latin typeface="Albertus"/>
              </a:rPr>
              <a:t>28.1% at a watershed level </a:t>
            </a:r>
          </a:p>
          <a:p>
            <a:endParaRPr lang="en-CA" sz="2400" dirty="0" smtClean="0">
              <a:latin typeface="Albertus"/>
            </a:endParaRPr>
          </a:p>
          <a:p>
            <a:pPr marL="342900" indent="-342900">
              <a:buFont typeface="Arial" panose="020B0604020202020204" pitchFamily="34" charset="0"/>
              <a:buChar char="•"/>
            </a:pPr>
            <a:r>
              <a:rPr lang="en-CA" sz="2400" dirty="0" smtClean="0">
                <a:latin typeface="Albertus"/>
              </a:rPr>
              <a:t>42% total </a:t>
            </a:r>
          </a:p>
          <a:p>
            <a:pPr marL="742950" lvl="1" indent="-285750">
              <a:buFont typeface="Arial" panose="020B0604020202020204" pitchFamily="34" charset="0"/>
              <a:buChar char="•"/>
            </a:pPr>
            <a:r>
              <a:rPr lang="en-CA" sz="2400" dirty="0" smtClean="0">
                <a:latin typeface="Albertus"/>
              </a:rPr>
              <a:t>38.5% natural </a:t>
            </a:r>
          </a:p>
          <a:p>
            <a:pPr marL="742950" lvl="1" indent="-285750">
              <a:buFont typeface="Arial" panose="020B0604020202020204" pitchFamily="34" charset="0"/>
              <a:buChar char="•"/>
            </a:pPr>
            <a:r>
              <a:rPr lang="en-CA" sz="2400" dirty="0" smtClean="0">
                <a:latin typeface="Albertus"/>
              </a:rPr>
              <a:t>2% plantation </a:t>
            </a:r>
          </a:p>
          <a:p>
            <a:pPr marL="742950" lvl="1" indent="-285750">
              <a:buFont typeface="Arial" panose="020B0604020202020204" pitchFamily="34" charset="0"/>
              <a:buChar char="•"/>
            </a:pPr>
            <a:r>
              <a:rPr lang="en-CA" sz="2400" dirty="0" smtClean="0">
                <a:latin typeface="Albertus"/>
              </a:rPr>
              <a:t>1.5% hedgerow  </a:t>
            </a:r>
            <a:endParaRPr lang="en-CA" sz="2400" dirty="0">
              <a:latin typeface="Albertus"/>
            </a:endParaRPr>
          </a:p>
        </p:txBody>
      </p:sp>
      <p:sp>
        <p:nvSpPr>
          <p:cNvPr id="8" name="Content Placeholder 1"/>
          <p:cNvSpPr>
            <a:spLocks noGrp="1"/>
          </p:cNvSpPr>
          <p:nvPr>
            <p:ph idx="4294967295"/>
          </p:nvPr>
        </p:nvSpPr>
        <p:spPr>
          <a:xfrm>
            <a:off x="0" y="6527710"/>
            <a:ext cx="4186808" cy="320899"/>
          </a:xfrm>
          <a:prstGeom prst="rect">
            <a:avLst/>
          </a:prstGeom>
        </p:spPr>
        <p:txBody>
          <a:bodyPr/>
          <a:lstStyle/>
          <a:p>
            <a:pPr marL="0" indent="0">
              <a:buNone/>
            </a:pPr>
            <a:r>
              <a:rPr lang="en-CA" sz="1400" dirty="0">
                <a:solidFill>
                  <a:schemeClr val="bg1"/>
                </a:solidFill>
                <a:latin typeface="Albertus"/>
              </a:rPr>
              <a:t>Joel Martineau, Forestry Technician</a:t>
            </a:r>
          </a:p>
          <a:p>
            <a:endParaRPr lang="en-CA" dirty="0"/>
          </a:p>
        </p:txBody>
      </p:sp>
    </p:spTree>
    <p:extLst>
      <p:ext uri="{BB962C8B-B14F-4D97-AF65-F5344CB8AC3E}">
        <p14:creationId xmlns:p14="http://schemas.microsoft.com/office/powerpoint/2010/main" val="1112208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6248400" y="1524000"/>
            <a:ext cx="2667000" cy="4602165"/>
          </a:xfrm>
        </p:spPr>
        <p:txBody>
          <a:bodyPr/>
          <a:lstStyle/>
          <a:p>
            <a:r>
              <a:rPr lang="en-CA" dirty="0" smtClean="0"/>
              <a:t>Tree risk assessments and digital data collection</a:t>
            </a:r>
          </a:p>
          <a:p>
            <a:pPr marL="0" indent="0">
              <a:buNone/>
            </a:pPr>
            <a:endParaRPr lang="en-CA" dirty="0" smtClean="0"/>
          </a:p>
          <a:p>
            <a:r>
              <a:rPr lang="en-CA" dirty="0" smtClean="0"/>
              <a:t>8 parks</a:t>
            </a:r>
          </a:p>
          <a:p>
            <a:pPr marL="0" indent="0">
              <a:buNone/>
            </a:pPr>
            <a:endParaRPr lang="en-CA" dirty="0" smtClean="0"/>
          </a:p>
          <a:p>
            <a:r>
              <a:rPr lang="en-CA" dirty="0" smtClean="0"/>
              <a:t>Thousands of Trees </a:t>
            </a:r>
            <a:endParaRPr lang="en-CA" dirty="0"/>
          </a:p>
        </p:txBody>
      </p:sp>
      <p:sp>
        <p:nvSpPr>
          <p:cNvPr id="4" name="Title 3"/>
          <p:cNvSpPr>
            <a:spLocks noGrp="1"/>
          </p:cNvSpPr>
          <p:nvPr>
            <p:ph type="title"/>
          </p:nvPr>
        </p:nvSpPr>
        <p:spPr/>
        <p:txBody>
          <a:bodyPr/>
          <a:lstStyle/>
          <a:p>
            <a:r>
              <a:rPr lang="en-CA" dirty="0" smtClean="0"/>
              <a:t>SLPC Tree Risk Evaluations </a:t>
            </a:r>
            <a:endParaRPr lang="en-CA" dirty="0"/>
          </a:p>
        </p:txBody>
      </p:sp>
      <p:pic>
        <p:nvPicPr>
          <p:cNvPr id="1026" name="Picture 2" descr="http://www.stlawrenceparks.com/default/assets/File/Glengarr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679" y="1676400"/>
            <a:ext cx="5941743" cy="396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 name="Content Placeholder 1"/>
          <p:cNvSpPr>
            <a:spLocks noGrp="1"/>
          </p:cNvSpPr>
          <p:nvPr>
            <p:ph idx="1"/>
          </p:nvPr>
        </p:nvSpPr>
        <p:spPr>
          <a:xfrm>
            <a:off x="0" y="6527710"/>
            <a:ext cx="4186808" cy="320899"/>
          </a:xfrm>
        </p:spPr>
        <p:txBody>
          <a:bodyPr/>
          <a:lstStyle/>
          <a:p>
            <a:r>
              <a:rPr lang="en-CA" dirty="0" smtClean="0"/>
              <a:t>Joel Martineau, Forestry Technician</a:t>
            </a:r>
            <a:endParaRPr lang="en-CA" dirty="0"/>
          </a:p>
        </p:txBody>
      </p:sp>
    </p:spTree>
    <p:extLst>
      <p:ext uri="{BB962C8B-B14F-4D97-AF65-F5344CB8AC3E}">
        <p14:creationId xmlns:p14="http://schemas.microsoft.com/office/powerpoint/2010/main" val="653738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6324600" y="990600"/>
            <a:ext cx="2514600" cy="5287965"/>
          </a:xfrm>
        </p:spPr>
        <p:txBody>
          <a:bodyPr/>
          <a:lstStyle/>
          <a:p>
            <a:r>
              <a:rPr lang="en-CA" dirty="0" smtClean="0"/>
              <a:t>Tasks include observations, reporting issues for resolution, limited trail maintenance and species identification</a:t>
            </a:r>
          </a:p>
          <a:p>
            <a:pPr marL="0" indent="0">
              <a:buNone/>
            </a:pPr>
            <a:endParaRPr lang="en-CA" dirty="0" smtClean="0"/>
          </a:p>
          <a:p>
            <a:r>
              <a:rPr lang="en-CA" dirty="0" smtClean="0"/>
              <a:t>New recruits are always welcome</a:t>
            </a:r>
            <a:endParaRPr lang="en-CA" dirty="0"/>
          </a:p>
        </p:txBody>
      </p:sp>
      <p:sp>
        <p:nvSpPr>
          <p:cNvPr id="4" name="Title 3"/>
          <p:cNvSpPr>
            <a:spLocks noGrp="1"/>
          </p:cNvSpPr>
          <p:nvPr>
            <p:ph type="title"/>
          </p:nvPr>
        </p:nvSpPr>
        <p:spPr/>
        <p:txBody>
          <a:bodyPr/>
          <a:lstStyle/>
          <a:p>
            <a:r>
              <a:rPr lang="en-CA" dirty="0" smtClean="0"/>
              <a:t>Forest Stewards Program</a:t>
            </a:r>
            <a:endParaRPr lang="en-CA"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00950" y="1676400"/>
            <a:ext cx="4673600" cy="3505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2164" y="5458599"/>
            <a:ext cx="4474751" cy="276999"/>
          </a:xfrm>
          <a:prstGeom prst="rect">
            <a:avLst/>
          </a:prstGeom>
          <a:noFill/>
        </p:spPr>
        <p:txBody>
          <a:bodyPr wrap="none" rtlCol="0">
            <a:spAutoFit/>
          </a:bodyPr>
          <a:lstStyle/>
          <a:p>
            <a:r>
              <a:rPr lang="en-CA" sz="1200" dirty="0" smtClean="0">
                <a:latin typeface="Albertus"/>
              </a:rPr>
              <a:t>Forest Stewards training session at South Nation office – 2015 </a:t>
            </a:r>
            <a:endParaRPr lang="en-CA" sz="1200" dirty="0">
              <a:latin typeface="Albertus"/>
            </a:endParaRPr>
          </a:p>
        </p:txBody>
      </p:sp>
      <p:sp>
        <p:nvSpPr>
          <p:cNvPr id="8" name="Content Placeholder 1"/>
          <p:cNvSpPr>
            <a:spLocks noGrp="1"/>
          </p:cNvSpPr>
          <p:nvPr>
            <p:ph idx="1"/>
          </p:nvPr>
        </p:nvSpPr>
        <p:spPr>
          <a:xfrm>
            <a:off x="0" y="6527710"/>
            <a:ext cx="4186808" cy="320899"/>
          </a:xfrm>
        </p:spPr>
        <p:txBody>
          <a:bodyPr/>
          <a:lstStyle/>
          <a:p>
            <a:r>
              <a:rPr lang="en-CA" dirty="0" smtClean="0"/>
              <a:t>Joel Martineau, Forestry Technician</a:t>
            </a:r>
            <a:endParaRPr lang="en-CA" dirty="0"/>
          </a:p>
        </p:txBody>
      </p:sp>
    </p:spTree>
    <p:extLst>
      <p:ext uri="{BB962C8B-B14F-4D97-AF65-F5344CB8AC3E}">
        <p14:creationId xmlns:p14="http://schemas.microsoft.com/office/powerpoint/2010/main" val="1071248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3"/>
          <p:cNvSpPr>
            <a:spLocks noGrp="1"/>
          </p:cNvSpPr>
          <p:nvPr>
            <p:ph type="title"/>
          </p:nvPr>
        </p:nvSpPr>
        <p:spPr bwMode="auto">
          <a:xfrm>
            <a:off x="3276600" y="-33338"/>
            <a:ext cx="5867400" cy="738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CA" altLang="en-US" smtClean="0"/>
              <a:t>50 Million Tree Program </a:t>
            </a:r>
          </a:p>
        </p:txBody>
      </p:sp>
      <p:sp>
        <p:nvSpPr>
          <p:cNvPr id="2" name="Content Placeholder 1"/>
          <p:cNvSpPr>
            <a:spLocks noGrp="1"/>
          </p:cNvSpPr>
          <p:nvPr>
            <p:ph idx="10"/>
          </p:nvPr>
        </p:nvSpPr>
        <p:spPr>
          <a:xfrm>
            <a:off x="5683250" y="1125538"/>
            <a:ext cx="3178175" cy="4929187"/>
          </a:xfrm>
        </p:spPr>
        <p:txBody>
          <a:bodyPr/>
          <a:lstStyle/>
          <a:p>
            <a:pPr eaLnBrk="1" hangingPunct="1">
              <a:spcBef>
                <a:spcPct val="50000"/>
              </a:spcBef>
              <a:defRPr/>
            </a:pPr>
            <a:r>
              <a:rPr lang="en-US" altLang="en-US" sz="2200" dirty="0" smtClean="0"/>
              <a:t>Free site visit </a:t>
            </a:r>
          </a:p>
          <a:p>
            <a:pPr marL="0" indent="0" eaLnBrk="1" hangingPunct="1">
              <a:spcBef>
                <a:spcPct val="50000"/>
              </a:spcBef>
              <a:buFont typeface="Arial" pitchFamily="34" charset="0"/>
              <a:buNone/>
              <a:defRPr/>
            </a:pPr>
            <a:endParaRPr lang="en-US" altLang="en-US" sz="2200" dirty="0" smtClean="0"/>
          </a:p>
          <a:p>
            <a:pPr>
              <a:defRPr/>
            </a:pPr>
            <a:r>
              <a:rPr lang="en-CA" sz="2200" dirty="0" smtClean="0"/>
              <a:t>Minimum site size of 1 hectare (2.5 acres)</a:t>
            </a:r>
          </a:p>
          <a:p>
            <a:pPr>
              <a:defRPr/>
            </a:pPr>
            <a:endParaRPr lang="en-CA" sz="2200" dirty="0"/>
          </a:p>
          <a:p>
            <a:pPr>
              <a:defRPr/>
            </a:pPr>
            <a:r>
              <a:rPr lang="en-CA" sz="2200" dirty="0" smtClean="0"/>
              <a:t>1500 trees for windbreaks, 2000 trees for plantations </a:t>
            </a:r>
          </a:p>
          <a:p>
            <a:pPr>
              <a:defRPr/>
            </a:pPr>
            <a:endParaRPr lang="en-CA" sz="2200" dirty="0"/>
          </a:p>
          <a:p>
            <a:pPr>
              <a:defRPr/>
            </a:pPr>
            <a:r>
              <a:rPr lang="en-CA" sz="2200" dirty="0" smtClean="0"/>
              <a:t>$0.20/conifers and $0.50 for deciduous </a:t>
            </a:r>
            <a:endParaRPr lang="en-CA" sz="2200" dirty="0"/>
          </a:p>
        </p:txBody>
      </p:sp>
      <p:sp>
        <p:nvSpPr>
          <p:cNvPr id="8198" name="Rectangle 2"/>
          <p:cNvSpPr>
            <a:spLocks noChangeArrowheads="1"/>
          </p:cNvSpPr>
          <p:nvPr/>
        </p:nvSpPr>
        <p:spPr bwMode="auto">
          <a:xfrm>
            <a:off x="1524000" y="6077010"/>
            <a:ext cx="30120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CA" altLang="en-US" sz="1200" dirty="0" smtClean="0">
                <a:latin typeface="Albertus"/>
              </a:rPr>
              <a:t>Tree Planters planting in Spring, 2015 </a:t>
            </a:r>
            <a:endParaRPr lang="en-CA" altLang="en-US" sz="1200" dirty="0">
              <a:latin typeface="Albertu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999" y="838199"/>
            <a:ext cx="5150209" cy="51502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ontent Placeholder 1"/>
          <p:cNvSpPr>
            <a:spLocks noGrp="1"/>
          </p:cNvSpPr>
          <p:nvPr>
            <p:ph idx="1"/>
          </p:nvPr>
        </p:nvSpPr>
        <p:spPr>
          <a:xfrm>
            <a:off x="0" y="6527710"/>
            <a:ext cx="4186808" cy="320899"/>
          </a:xfrm>
        </p:spPr>
        <p:txBody>
          <a:bodyPr/>
          <a:lstStyle/>
          <a:p>
            <a:r>
              <a:rPr lang="en-CA" dirty="0" smtClean="0"/>
              <a:t>Joel Martineau, Forestry Technician</a:t>
            </a:r>
            <a:endParaRPr lang="en-CA" dirty="0"/>
          </a:p>
        </p:txBody>
      </p:sp>
    </p:spTree>
    <p:extLst>
      <p:ext uri="{BB962C8B-B14F-4D97-AF65-F5344CB8AC3E}">
        <p14:creationId xmlns:p14="http://schemas.microsoft.com/office/powerpoint/2010/main" val="294048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3"/>
          <p:cNvSpPr>
            <a:spLocks noGrp="1"/>
          </p:cNvSpPr>
          <p:nvPr>
            <p:ph type="title"/>
          </p:nvPr>
        </p:nvSpPr>
        <p:spPr bwMode="auto">
          <a:xfrm>
            <a:off x="1979613" y="-33338"/>
            <a:ext cx="7164387" cy="738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CA" altLang="en-US" smtClean="0"/>
              <a:t>Survival Assessments</a:t>
            </a:r>
          </a:p>
        </p:txBody>
      </p:sp>
      <p:sp>
        <p:nvSpPr>
          <p:cNvPr id="12292" name="TextBox 1"/>
          <p:cNvSpPr txBox="1">
            <a:spLocks noChangeArrowheads="1"/>
          </p:cNvSpPr>
          <p:nvPr/>
        </p:nvSpPr>
        <p:spPr bwMode="auto">
          <a:xfrm>
            <a:off x="5076825" y="2205038"/>
            <a:ext cx="382428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buFont typeface="Arial" pitchFamily="34" charset="0"/>
              <a:buChar char="•"/>
              <a:defRPr/>
            </a:pPr>
            <a:r>
              <a:rPr lang="en-CA" altLang="en-US" sz="2400" dirty="0" smtClean="0">
                <a:latin typeface="Albertus"/>
              </a:rPr>
              <a:t>Assessments in years 1, 2 and 5 </a:t>
            </a:r>
          </a:p>
          <a:p>
            <a:pPr eaLnBrk="1" hangingPunct="1">
              <a:buFont typeface="Arial" pitchFamily="34" charset="0"/>
              <a:buChar char="•"/>
              <a:defRPr/>
            </a:pPr>
            <a:endParaRPr lang="en-CA" altLang="en-US" sz="2400" dirty="0" smtClean="0">
              <a:latin typeface="Albertus"/>
            </a:endParaRPr>
          </a:p>
          <a:p>
            <a:pPr marL="0" indent="0" eaLnBrk="1" hangingPunct="1">
              <a:defRPr/>
            </a:pPr>
            <a:endParaRPr lang="en-CA" altLang="en-US" sz="2400" dirty="0" smtClean="0">
              <a:latin typeface="Albertus"/>
            </a:endParaRPr>
          </a:p>
          <a:p>
            <a:pPr eaLnBrk="1" hangingPunct="1">
              <a:buFont typeface="Arial" pitchFamily="34" charset="0"/>
              <a:buChar char="•"/>
              <a:defRPr/>
            </a:pPr>
            <a:r>
              <a:rPr lang="en-CA" altLang="en-US" sz="2400" dirty="0" smtClean="0">
                <a:latin typeface="Albertus"/>
              </a:rPr>
              <a:t>60% survival and higher</a:t>
            </a:r>
          </a:p>
        </p:txBody>
      </p:sp>
      <p:sp>
        <p:nvSpPr>
          <p:cNvPr id="14341" name="TextBox 2"/>
          <p:cNvSpPr txBox="1">
            <a:spLocks noChangeArrowheads="1"/>
          </p:cNvSpPr>
          <p:nvPr/>
        </p:nvSpPr>
        <p:spPr bwMode="auto">
          <a:xfrm>
            <a:off x="1331913" y="6134100"/>
            <a:ext cx="26511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CA" altLang="en-US" sz="1200" dirty="0">
                <a:latin typeface="Albertus"/>
              </a:rPr>
              <a:t>Tamarack after first growing season </a:t>
            </a:r>
          </a:p>
        </p:txBody>
      </p:sp>
      <p:pic>
        <p:nvPicPr>
          <p:cNvPr id="4" name="Content Placeholder 3"/>
          <p:cNvPicPr>
            <a:picLocks noGrp="1" noChangeAspect="1"/>
          </p:cNvPicPr>
          <p:nvPr>
            <p:ph idx="10"/>
          </p:nvPr>
        </p:nvPicPr>
        <p:blipFill>
          <a:blip r:embed="rId3" cstate="print">
            <a:extLst>
              <a:ext uri="{28A0092B-C50C-407E-A947-70E740481C1C}">
                <a14:useLocalDpi xmlns:a14="http://schemas.microsoft.com/office/drawing/2010/main" val="0"/>
              </a:ext>
            </a:extLst>
          </a:blip>
          <a:stretch>
            <a:fillRect/>
          </a:stretch>
        </p:blipFill>
        <p:spPr>
          <a:xfrm rot="5400000">
            <a:off x="-57494" y="1468963"/>
            <a:ext cx="5290850" cy="3968137"/>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ontent Placeholder 1"/>
          <p:cNvSpPr>
            <a:spLocks noGrp="1"/>
          </p:cNvSpPr>
          <p:nvPr>
            <p:ph idx="1"/>
          </p:nvPr>
        </p:nvSpPr>
        <p:spPr>
          <a:xfrm>
            <a:off x="0" y="6527710"/>
            <a:ext cx="4186808" cy="320899"/>
          </a:xfrm>
        </p:spPr>
        <p:txBody>
          <a:bodyPr/>
          <a:lstStyle/>
          <a:p>
            <a:r>
              <a:rPr lang="en-CA" dirty="0" smtClean="0"/>
              <a:t>Joel Martineau, Forestry Technician</a:t>
            </a:r>
            <a:endParaRPr lang="en-CA" dirty="0"/>
          </a:p>
        </p:txBody>
      </p:sp>
    </p:spTree>
    <p:extLst>
      <p:ext uri="{BB962C8B-B14F-4D97-AF65-F5344CB8AC3E}">
        <p14:creationId xmlns:p14="http://schemas.microsoft.com/office/powerpoint/2010/main" val="591213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3"/>
          <p:cNvSpPr>
            <a:spLocks noGrp="1"/>
          </p:cNvSpPr>
          <p:nvPr>
            <p:ph type="title"/>
          </p:nvPr>
        </p:nvSpPr>
        <p:spPr bwMode="auto">
          <a:xfrm>
            <a:off x="3276600" y="-33338"/>
            <a:ext cx="5867400" cy="7381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90000"/>
          </a:bodyPr>
          <a:lstStyle/>
          <a:p>
            <a:pPr>
              <a:defRPr/>
            </a:pPr>
            <a:r>
              <a:rPr lang="en-CA" altLang="en-US" dirty="0" smtClean="0"/>
              <a:t>Woodlot Advisory Service (WAS) </a:t>
            </a:r>
          </a:p>
        </p:txBody>
      </p:sp>
      <p:sp>
        <p:nvSpPr>
          <p:cNvPr id="8" name="Rectangle 7"/>
          <p:cNvSpPr/>
          <p:nvPr/>
        </p:nvSpPr>
        <p:spPr>
          <a:xfrm>
            <a:off x="4859338" y="1125538"/>
            <a:ext cx="4251325" cy="4370427"/>
          </a:xfrm>
          <a:prstGeom prst="rect">
            <a:avLst/>
          </a:prstGeom>
        </p:spPr>
        <p:txBody>
          <a:bodyPr>
            <a:spAutoFit/>
          </a:bodyPr>
          <a:lstStyle/>
          <a:p>
            <a:pPr marL="285750" indent="-285750">
              <a:buFont typeface="Arial" pitchFamily="34" charset="0"/>
              <a:buChar char="•"/>
              <a:defRPr/>
            </a:pPr>
            <a:r>
              <a:rPr lang="en-CA" sz="2200" dirty="0">
                <a:latin typeface="Albertus"/>
              </a:rPr>
              <a:t>Free year round site visits </a:t>
            </a:r>
          </a:p>
          <a:p>
            <a:pPr marL="285750" indent="-285750">
              <a:buFont typeface="Arial" pitchFamily="34" charset="0"/>
              <a:buChar char="•"/>
              <a:defRPr/>
            </a:pPr>
            <a:endParaRPr lang="en-CA" sz="2200" dirty="0">
              <a:latin typeface="Albertus"/>
            </a:endParaRPr>
          </a:p>
          <a:p>
            <a:pPr marL="285750" indent="-285750">
              <a:buFont typeface="Arial" pitchFamily="34" charset="0"/>
              <a:buChar char="•"/>
              <a:defRPr/>
            </a:pPr>
            <a:r>
              <a:rPr lang="en-CA" sz="2200" dirty="0">
                <a:latin typeface="Albertus"/>
              </a:rPr>
              <a:t>Must own at least 4 hectares (9.88 acres) of woodland</a:t>
            </a:r>
          </a:p>
          <a:p>
            <a:pPr marL="285750" indent="-285750">
              <a:buFont typeface="Arial" pitchFamily="34" charset="0"/>
              <a:buChar char="•"/>
              <a:defRPr/>
            </a:pPr>
            <a:endParaRPr lang="en-CA" sz="2200" dirty="0">
              <a:latin typeface="Albertus"/>
            </a:endParaRPr>
          </a:p>
          <a:p>
            <a:pPr marL="285750" indent="-285750">
              <a:buFont typeface="Arial" pitchFamily="34" charset="0"/>
              <a:buChar char="•"/>
              <a:defRPr/>
            </a:pPr>
            <a:r>
              <a:rPr lang="en-CA" sz="2200" dirty="0">
                <a:latin typeface="Albertus"/>
              </a:rPr>
              <a:t>Must reside in </a:t>
            </a:r>
            <a:r>
              <a:rPr lang="en-CA" sz="2200" dirty="0" smtClean="0">
                <a:latin typeface="Albertus"/>
              </a:rPr>
              <a:t> </a:t>
            </a:r>
            <a:r>
              <a:rPr lang="en-CA" sz="2200" dirty="0">
                <a:latin typeface="Albertus"/>
              </a:rPr>
              <a:t>SNC jurisdiction</a:t>
            </a:r>
          </a:p>
          <a:p>
            <a:pPr marL="285750" indent="-285750">
              <a:buFont typeface="Arial" pitchFamily="34" charset="0"/>
              <a:buChar char="•"/>
              <a:defRPr/>
            </a:pPr>
            <a:endParaRPr lang="en-CA" sz="2200" dirty="0">
              <a:latin typeface="Albertus"/>
            </a:endParaRPr>
          </a:p>
          <a:p>
            <a:pPr marL="285750" indent="-285750">
              <a:buFont typeface="Arial" pitchFamily="34" charset="0"/>
              <a:buChar char="•"/>
              <a:defRPr/>
            </a:pPr>
            <a:r>
              <a:rPr lang="en-CA" sz="2200" dirty="0">
                <a:latin typeface="Albertus"/>
              </a:rPr>
              <a:t>Promote sustainable management of privately owned woodlot</a:t>
            </a:r>
          </a:p>
          <a:p>
            <a:pPr marL="285750" indent="-285750">
              <a:buFont typeface="Arial" pitchFamily="34" charset="0"/>
              <a:buChar char="•"/>
              <a:defRPr/>
            </a:pPr>
            <a:endParaRPr lang="en-CA" dirty="0">
              <a:latin typeface="Albertus"/>
            </a:endParaRPr>
          </a:p>
          <a:p>
            <a:pPr>
              <a:defRPr/>
            </a:pPr>
            <a:endParaRPr lang="en-CA" dirty="0">
              <a:latin typeface="Albertus"/>
            </a:endParaRPr>
          </a:p>
        </p:txBody>
      </p:sp>
      <p:sp>
        <p:nvSpPr>
          <p:cNvPr id="10245" name="TextBox 8"/>
          <p:cNvSpPr txBox="1">
            <a:spLocks noChangeArrowheads="1"/>
          </p:cNvSpPr>
          <p:nvPr/>
        </p:nvSpPr>
        <p:spPr bwMode="auto">
          <a:xfrm>
            <a:off x="1258888" y="6165850"/>
            <a:ext cx="16152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CA" altLang="en-US" sz="1200" dirty="0">
                <a:latin typeface="Albertus"/>
              </a:rPr>
              <a:t>WAS Site </a:t>
            </a:r>
            <a:r>
              <a:rPr lang="en-CA" altLang="en-US" sz="1200" dirty="0" smtClean="0">
                <a:latin typeface="Albertus"/>
              </a:rPr>
              <a:t>visit  2014 </a:t>
            </a:r>
            <a:endParaRPr lang="en-CA" altLang="en-US" sz="1200" dirty="0">
              <a:latin typeface="Albertus"/>
            </a:endParaRPr>
          </a:p>
        </p:txBody>
      </p:sp>
      <p:pic>
        <p:nvPicPr>
          <p:cNvPr id="3" name="Content Placeholder 2"/>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395536" y="789252"/>
            <a:ext cx="4032448" cy="5376598"/>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Content Placeholder 1"/>
          <p:cNvSpPr>
            <a:spLocks noGrp="1"/>
          </p:cNvSpPr>
          <p:nvPr>
            <p:ph idx="1"/>
          </p:nvPr>
        </p:nvSpPr>
        <p:spPr>
          <a:xfrm>
            <a:off x="0" y="6527710"/>
            <a:ext cx="4186808" cy="320899"/>
          </a:xfrm>
        </p:spPr>
        <p:txBody>
          <a:bodyPr/>
          <a:lstStyle/>
          <a:p>
            <a:r>
              <a:rPr lang="en-CA" dirty="0" smtClean="0"/>
              <a:t>Joel Martineau, Forestry Technician</a:t>
            </a:r>
            <a:endParaRPr lang="en-CA" dirty="0"/>
          </a:p>
        </p:txBody>
      </p:sp>
    </p:spTree>
    <p:extLst>
      <p:ext uri="{BB962C8B-B14F-4D97-AF65-F5344CB8AC3E}">
        <p14:creationId xmlns:p14="http://schemas.microsoft.com/office/powerpoint/2010/main" val="1737286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19250" y="-33338"/>
            <a:ext cx="7524750" cy="738188"/>
          </a:xfrm>
        </p:spPr>
        <p:txBody>
          <a:bodyPr/>
          <a:lstStyle/>
          <a:p>
            <a:pPr>
              <a:defRPr/>
            </a:pPr>
            <a:r>
              <a:rPr lang="en-CA" dirty="0" smtClean="0">
                <a:solidFill>
                  <a:schemeClr val="accent5">
                    <a:lumMod val="40000"/>
                    <a:lumOff val="60000"/>
                  </a:schemeClr>
                </a:solidFill>
              </a:rPr>
              <a:t>Managed Forest Plan (MFTIP)</a:t>
            </a:r>
            <a:endParaRPr lang="en-CA" dirty="0">
              <a:solidFill>
                <a:schemeClr val="accent5">
                  <a:lumMod val="40000"/>
                  <a:lumOff val="60000"/>
                </a:schemeClr>
              </a:solidFill>
            </a:endParaRPr>
          </a:p>
        </p:txBody>
      </p:sp>
      <p:sp>
        <p:nvSpPr>
          <p:cNvPr id="2" name="Content Placeholder 1"/>
          <p:cNvSpPr>
            <a:spLocks noGrp="1"/>
          </p:cNvSpPr>
          <p:nvPr>
            <p:ph idx="10"/>
          </p:nvPr>
        </p:nvSpPr>
        <p:spPr>
          <a:xfrm>
            <a:off x="4800600" y="1371600"/>
            <a:ext cx="4186808" cy="3222846"/>
          </a:xfrm>
        </p:spPr>
        <p:txBody>
          <a:bodyPr/>
          <a:lstStyle/>
          <a:p>
            <a:r>
              <a:rPr lang="en-CA" dirty="0" smtClean="0"/>
              <a:t>Grant available in the amount of up to $500 for the completion of a management plan </a:t>
            </a:r>
          </a:p>
          <a:p>
            <a:pPr marL="0" indent="0">
              <a:buNone/>
            </a:pPr>
            <a:endParaRPr lang="en-CA" dirty="0" smtClean="0"/>
          </a:p>
          <a:p>
            <a:r>
              <a:rPr lang="en-CA" dirty="0" smtClean="0"/>
              <a:t>Sponsored by OPG, Ontario Woodlot Association, UCPR </a:t>
            </a:r>
          </a:p>
          <a:p>
            <a:pPr marL="0" indent="0">
              <a:buNone/>
            </a:pPr>
            <a:endParaRPr lang="en-CA" dirty="0" smtClean="0"/>
          </a:p>
          <a:p>
            <a:r>
              <a:rPr lang="en-CA" dirty="0" smtClean="0"/>
              <a:t>Up to 75% tax savings on woodlots </a:t>
            </a:r>
            <a:endParaRPr lang="en-CA" dirty="0"/>
          </a:p>
        </p:txBody>
      </p:sp>
      <p:pic>
        <p:nvPicPr>
          <p:cNvPr id="1028" name="Picture 4" descr="S:\Cheyenes Pictures\WAS\All Bundled Up_Casselam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838200"/>
            <a:ext cx="4114800" cy="548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 name="Content Placeholder 1"/>
          <p:cNvSpPr>
            <a:spLocks noGrp="1"/>
          </p:cNvSpPr>
          <p:nvPr>
            <p:ph idx="1"/>
          </p:nvPr>
        </p:nvSpPr>
        <p:spPr>
          <a:xfrm>
            <a:off x="0" y="6527710"/>
            <a:ext cx="4186808" cy="320899"/>
          </a:xfrm>
        </p:spPr>
        <p:txBody>
          <a:bodyPr/>
          <a:lstStyle/>
          <a:p>
            <a:r>
              <a:rPr lang="en-CA" dirty="0" smtClean="0"/>
              <a:t>Joel Martineau, Forestry Technician</a:t>
            </a:r>
            <a:endParaRPr lang="en-CA" dirty="0"/>
          </a:p>
        </p:txBody>
      </p:sp>
    </p:spTree>
    <p:extLst>
      <p:ext uri="{BB962C8B-B14F-4D97-AF65-F5344CB8AC3E}">
        <p14:creationId xmlns:p14="http://schemas.microsoft.com/office/powerpoint/2010/main" val="1440745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Board slide deck Template_Sept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Board slide deck Template_Sept 2014</Template>
  <TotalTime>9399</TotalTime>
  <Words>898</Words>
  <Application>Microsoft Office PowerPoint</Application>
  <PresentationFormat>On-screen Show (4:3)</PresentationFormat>
  <Paragraphs>215</Paragraphs>
  <Slides>19</Slides>
  <Notes>11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Board slide deck Template_Sept 2014</vt:lpstr>
      <vt:lpstr>PowerPoint Presentation</vt:lpstr>
      <vt:lpstr>South Nation Jurisdiction</vt:lpstr>
      <vt:lpstr>2008 Forest Cover Analysis </vt:lpstr>
      <vt:lpstr>SLPC Tree Risk Evaluations </vt:lpstr>
      <vt:lpstr>Forest Stewards Program</vt:lpstr>
      <vt:lpstr>50 Million Tree Program </vt:lpstr>
      <vt:lpstr>Survival Assessments</vt:lpstr>
      <vt:lpstr>Woodlot Advisory Service (WAS) </vt:lpstr>
      <vt:lpstr>Managed Forest Plan (MFTIP)</vt:lpstr>
      <vt:lpstr>Program Uptake</vt:lpstr>
      <vt:lpstr>Science in Action: Water Monitoring</vt:lpstr>
      <vt:lpstr>Science in Action: Water Monitoring</vt:lpstr>
      <vt:lpstr>Science in Action: Fish and Wildlife</vt:lpstr>
      <vt:lpstr>PowerPoint Presentation</vt:lpstr>
      <vt:lpstr>PowerPoint Presentation</vt:lpstr>
      <vt:lpstr>Science in Action: Volunteering</vt:lpstr>
      <vt:lpstr>Clean Water Grants</vt:lpstr>
      <vt:lpstr>Science in Action: Projects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Saxon Ireland</dc:creator>
  <cp:lastModifiedBy>Golam Sharif</cp:lastModifiedBy>
  <cp:revision>195</cp:revision>
  <cp:lastPrinted>2015-04-07T14:26:13Z</cp:lastPrinted>
  <dcterms:created xsi:type="dcterms:W3CDTF">2014-12-16T14:22:00Z</dcterms:created>
  <dcterms:modified xsi:type="dcterms:W3CDTF">2015-10-15T18:53:00Z</dcterms:modified>
</cp:coreProperties>
</file>