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69" r:id="rId5"/>
    <p:sldId id="303" r:id="rId6"/>
    <p:sldId id="314" r:id="rId7"/>
    <p:sldId id="305" r:id="rId8"/>
    <p:sldId id="296" r:id="rId9"/>
    <p:sldId id="306" r:id="rId10"/>
    <p:sldId id="307" r:id="rId11"/>
    <p:sldId id="311" r:id="rId12"/>
    <p:sldId id="308" r:id="rId13"/>
    <p:sldId id="309" r:id="rId14"/>
    <p:sldId id="310" r:id="rId15"/>
    <p:sldId id="312" r:id="rId16"/>
    <p:sldId id="313" r:id="rId1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DEF2"/>
    <a:srgbClr val="009D57"/>
    <a:srgbClr val="004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EBBD38-A1CC-4218-88BF-C8587DAD3B39}" v="90" dt="2019-06-10T12:53:26.157"/>
    <p1510:client id="{FEF7F182-81C1-4FB1-B529-985DD51B6625}" v="1" dt="2019-06-11T17:49:58.5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watson\AppData\Local\Microsoft\Windows\Temporary%20Internet%20Files\Content.Outlook\LM62IVFE\Thermal%20Classification%20Tool%20-%20Findlay%20Creek%2020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CA"/>
              <a:t>Findlay @ Blais Road - 2018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7"/>
          <c:order val="0"/>
          <c:tx>
            <c:strRef>
              <c:f>'[2]Base Graph'!$A$2</c:f>
              <c:strCache>
                <c:ptCount val="1"/>
                <c:pt idx="0">
                  <c:v>Cold</c:v>
                </c:pt>
              </c:strCache>
            </c:strRef>
          </c:tx>
          <c:spPr>
            <a:ln w="25400">
              <a:noFill/>
            </a:ln>
          </c:spPr>
          <c:xVal>
            <c:numRef>
              <c:f>'[2]Base Graph'!$A$4:$A$6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100</c:v>
                </c:pt>
              </c:numCache>
            </c:numRef>
          </c:xVal>
          <c:yVal>
            <c:numRef>
              <c:f>'[2]Base Graph'!$B$4:$B$6</c:f>
              <c:numCache>
                <c:formatCode>General</c:formatCode>
                <c:ptCount val="3"/>
                <c:pt idx="0">
                  <c:v>11.164999999999999</c:v>
                </c:pt>
                <c:pt idx="1">
                  <c:v>11.3215</c:v>
                </c:pt>
                <c:pt idx="2">
                  <c:v>26.815000000000001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267-48EA-A982-11BC92EDF479}"/>
            </c:ext>
          </c:extLst>
        </c:ser>
        <c:ser>
          <c:idx val="8"/>
          <c:order val="1"/>
          <c:tx>
            <c:strRef>
              <c:f>'[2]Base Graph'!$A$8</c:f>
              <c:strCache>
                <c:ptCount val="1"/>
                <c:pt idx="0">
                  <c:v>Cold-Cool</c:v>
                </c:pt>
              </c:strCache>
            </c:strRef>
          </c:tx>
          <c:spPr>
            <a:ln w="25400">
              <a:noFill/>
            </a:ln>
          </c:spPr>
          <c:xVal>
            <c:numRef>
              <c:f>'[2]Base Graph'!$A$10:$A$12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100</c:v>
                </c:pt>
              </c:numCache>
            </c:numRef>
          </c:xVal>
          <c:yVal>
            <c:numRef>
              <c:f>'[2]Base Graph'!$B$10:$B$12</c:f>
              <c:numCache>
                <c:formatCode>General</c:formatCode>
                <c:ptCount val="3"/>
                <c:pt idx="0">
                  <c:v>10.17</c:v>
                </c:pt>
                <c:pt idx="1">
                  <c:v>10.457000000000001</c:v>
                </c:pt>
                <c:pt idx="2">
                  <c:v>38.869999999999997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267-48EA-A982-11BC92EDF479}"/>
            </c:ext>
          </c:extLst>
        </c:ser>
        <c:ser>
          <c:idx val="9"/>
          <c:order val="2"/>
          <c:tx>
            <c:strRef>
              <c:f>'[2]Base Graph'!$A$14</c:f>
              <c:strCache>
                <c:ptCount val="1"/>
                <c:pt idx="0">
                  <c:v>Cool</c:v>
                </c:pt>
              </c:strCache>
            </c:strRef>
          </c:tx>
          <c:spPr>
            <a:ln w="25400">
              <a:noFill/>
            </a:ln>
          </c:spPr>
          <c:xVal>
            <c:numRef>
              <c:f>'[2]Base Graph'!$A$16:$A$18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100</c:v>
                </c:pt>
              </c:numCache>
            </c:numRef>
          </c:xVal>
          <c:yVal>
            <c:numRef>
              <c:f>'[2]Base Graph'!$B$16:$B$18</c:f>
              <c:numCache>
                <c:formatCode>General</c:formatCode>
                <c:ptCount val="3"/>
                <c:pt idx="0">
                  <c:v>11.904</c:v>
                </c:pt>
                <c:pt idx="1">
                  <c:v>12.234400000000001</c:v>
                </c:pt>
                <c:pt idx="2">
                  <c:v>44.944000000000003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267-48EA-A982-11BC92EDF479}"/>
            </c:ext>
          </c:extLst>
        </c:ser>
        <c:ser>
          <c:idx val="10"/>
          <c:order val="3"/>
          <c:tx>
            <c:strRef>
              <c:f>'[2]Base Graph'!$A$20</c:f>
              <c:strCache>
                <c:ptCount val="1"/>
                <c:pt idx="0">
                  <c:v>Cool-Warm</c:v>
                </c:pt>
              </c:strCache>
            </c:strRef>
          </c:tx>
          <c:spPr>
            <a:ln w="25400">
              <a:noFill/>
            </a:ln>
          </c:spPr>
          <c:xVal>
            <c:numRef>
              <c:f>'[2]Base Graph'!$A$22:$A$24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100</c:v>
                </c:pt>
              </c:numCache>
            </c:numRef>
          </c:xVal>
          <c:yVal>
            <c:numRef>
              <c:f>'[2]Base Graph'!$B$22:$B$24</c:f>
              <c:numCache>
                <c:formatCode>General</c:formatCode>
                <c:ptCount val="3"/>
                <c:pt idx="0">
                  <c:v>12.787000000000001</c:v>
                </c:pt>
                <c:pt idx="1">
                  <c:v>13.1957</c:v>
                </c:pt>
                <c:pt idx="2">
                  <c:v>53.656999999999996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267-48EA-A982-11BC92EDF479}"/>
            </c:ext>
          </c:extLst>
        </c:ser>
        <c:ser>
          <c:idx val="11"/>
          <c:order val="4"/>
          <c:tx>
            <c:strRef>
              <c:f>'[2]Base Graph'!$A$26</c:f>
              <c:strCache>
                <c:ptCount val="1"/>
                <c:pt idx="0">
                  <c:v>Warm</c:v>
                </c:pt>
              </c:strCache>
            </c:strRef>
          </c:tx>
          <c:spPr>
            <a:ln w="25400">
              <a:noFill/>
            </a:ln>
          </c:spPr>
          <c:xVal>
            <c:numRef>
              <c:f>'[2]Base Graph'!$A$28:$A$30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100</c:v>
                </c:pt>
              </c:numCache>
            </c:numRef>
          </c:xVal>
          <c:yVal>
            <c:numRef>
              <c:f>'[2]Base Graph'!$B$28:$B$30</c:f>
              <c:numCache>
                <c:formatCode>General</c:formatCode>
                <c:ptCount val="3"/>
                <c:pt idx="0">
                  <c:v>8.0146999999999995</c:v>
                </c:pt>
                <c:pt idx="1">
                  <c:v>8.7114999999999991</c:v>
                </c:pt>
                <c:pt idx="2">
                  <c:v>77.694699999999997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267-48EA-A982-11BC92EDF479}"/>
            </c:ext>
          </c:extLst>
        </c:ser>
        <c:ser>
          <c:idx val="12"/>
          <c:order val="5"/>
          <c:tx>
            <c:strRef>
              <c:f>'Findlay@Blais'!$B$1:$C$1</c:f>
              <c:strCache>
                <c:ptCount val="1"/>
                <c:pt idx="0">
                  <c:v>Findlay @ Blais Road - 2017</c:v>
                </c:pt>
              </c:strCache>
            </c:strRef>
          </c:tx>
          <c:spPr>
            <a:ln w="25400">
              <a:noFill/>
            </a:ln>
          </c:spPr>
          <c:xVal>
            <c:numRef>
              <c:f>'Findlay@Blais'!$C$3:$C$46</c:f>
              <c:numCache>
                <c:formatCode>General</c:formatCode>
                <c:ptCount val="44"/>
                <c:pt idx="0">
                  <c:v>24.5</c:v>
                </c:pt>
                <c:pt idx="1">
                  <c:v>25</c:v>
                </c:pt>
                <c:pt idx="2">
                  <c:v>27.9</c:v>
                </c:pt>
                <c:pt idx="3">
                  <c:v>28.8</c:v>
                </c:pt>
                <c:pt idx="4">
                  <c:v>26.9</c:v>
                </c:pt>
                <c:pt idx="5">
                  <c:v>25.1</c:v>
                </c:pt>
                <c:pt idx="6">
                  <c:v>26.5</c:v>
                </c:pt>
                <c:pt idx="7">
                  <c:v>26.6</c:v>
                </c:pt>
                <c:pt idx="8">
                  <c:v>29.5</c:v>
                </c:pt>
                <c:pt idx="9">
                  <c:v>28.2</c:v>
                </c:pt>
                <c:pt idx="10">
                  <c:v>28.4</c:v>
                </c:pt>
                <c:pt idx="11">
                  <c:v>28.6</c:v>
                </c:pt>
                <c:pt idx="12">
                  <c:v>26.3</c:v>
                </c:pt>
                <c:pt idx="13">
                  <c:v>25.9</c:v>
                </c:pt>
                <c:pt idx="14">
                  <c:v>25.4</c:v>
                </c:pt>
                <c:pt idx="15">
                  <c:v>28</c:v>
                </c:pt>
                <c:pt idx="16">
                  <c:v>28.9</c:v>
                </c:pt>
                <c:pt idx="17">
                  <c:v>30.4</c:v>
                </c:pt>
                <c:pt idx="18">
                  <c:v>24.8</c:v>
                </c:pt>
                <c:pt idx="19">
                  <c:v>25.8</c:v>
                </c:pt>
                <c:pt idx="20">
                  <c:v>27.6</c:v>
                </c:pt>
                <c:pt idx="21">
                  <c:v>27.3</c:v>
                </c:pt>
                <c:pt idx="22">
                  <c:v>26.1</c:v>
                </c:pt>
                <c:pt idx="23">
                  <c:v>26.7</c:v>
                </c:pt>
                <c:pt idx="24">
                  <c:v>25.2</c:v>
                </c:pt>
                <c:pt idx="25">
                  <c:v>26</c:v>
                </c:pt>
                <c:pt idx="26">
                  <c:v>25.2</c:v>
                </c:pt>
                <c:pt idx="27">
                  <c:v>26.7</c:v>
                </c:pt>
                <c:pt idx="28">
                  <c:v>25.6</c:v>
                </c:pt>
                <c:pt idx="29">
                  <c:v>24.8</c:v>
                </c:pt>
              </c:numCache>
            </c:numRef>
          </c:xVal>
          <c:yVal>
            <c:numRef>
              <c:f>'Findlay@Blais'!$B$3:$B$46</c:f>
              <c:numCache>
                <c:formatCode>General</c:formatCode>
                <c:ptCount val="44"/>
                <c:pt idx="0">
                  <c:v>18.14</c:v>
                </c:pt>
                <c:pt idx="1">
                  <c:v>20.138000000000002</c:v>
                </c:pt>
                <c:pt idx="2">
                  <c:v>19.282</c:v>
                </c:pt>
                <c:pt idx="3">
                  <c:v>19.472000000000001</c:v>
                </c:pt>
                <c:pt idx="4">
                  <c:v>19.948</c:v>
                </c:pt>
                <c:pt idx="5">
                  <c:v>18.995999999999999</c:v>
                </c:pt>
                <c:pt idx="6">
                  <c:v>20.519000000000002</c:v>
                </c:pt>
                <c:pt idx="7">
                  <c:v>20.138000000000002</c:v>
                </c:pt>
                <c:pt idx="8">
                  <c:v>20.71</c:v>
                </c:pt>
                <c:pt idx="9">
                  <c:v>20.519000000000002</c:v>
                </c:pt>
                <c:pt idx="10">
                  <c:v>20.234000000000002</c:v>
                </c:pt>
                <c:pt idx="11">
                  <c:v>20.519000000000002</c:v>
                </c:pt>
                <c:pt idx="12">
                  <c:v>19.948</c:v>
                </c:pt>
                <c:pt idx="13">
                  <c:v>18.806000000000001</c:v>
                </c:pt>
                <c:pt idx="14">
                  <c:v>18.521000000000001</c:v>
                </c:pt>
                <c:pt idx="15">
                  <c:v>19.376999999999999</c:v>
                </c:pt>
                <c:pt idx="16">
                  <c:v>19.472000000000001</c:v>
                </c:pt>
                <c:pt idx="17">
                  <c:v>19.948</c:v>
                </c:pt>
                <c:pt idx="18">
                  <c:v>18.711000000000002</c:v>
                </c:pt>
                <c:pt idx="19">
                  <c:v>18.711000000000002</c:v>
                </c:pt>
                <c:pt idx="20">
                  <c:v>18.901</c:v>
                </c:pt>
                <c:pt idx="21">
                  <c:v>19.282</c:v>
                </c:pt>
                <c:pt idx="22">
                  <c:v>19.757999999999999</c:v>
                </c:pt>
                <c:pt idx="23">
                  <c:v>19.948</c:v>
                </c:pt>
                <c:pt idx="24">
                  <c:v>19.187000000000001</c:v>
                </c:pt>
                <c:pt idx="25">
                  <c:v>18.901</c:v>
                </c:pt>
                <c:pt idx="26">
                  <c:v>18.045000000000002</c:v>
                </c:pt>
                <c:pt idx="27">
                  <c:v>19.472000000000001</c:v>
                </c:pt>
                <c:pt idx="28">
                  <c:v>19.567</c:v>
                </c:pt>
                <c:pt idx="29">
                  <c:v>17.379000000000001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267-48EA-A982-11BC92EDF479}"/>
            </c:ext>
          </c:extLst>
        </c:ser>
        <c:ser>
          <c:idx val="13"/>
          <c:order val="6"/>
          <c:tx>
            <c:strRef>
              <c:f>'Findlay@Blais'!$A$53</c:f>
              <c:strCache>
                <c:ptCount val="1"/>
                <c:pt idx="0">
                  <c:v>Average</c:v>
                </c:pt>
              </c:strCache>
            </c:strRef>
          </c:tx>
          <c:spPr>
            <a:ln w="25400">
              <a:noFill/>
            </a:ln>
          </c:spPr>
          <c:xVal>
            <c:numRef>
              <c:f>'Findlay@Blais'!$C$53</c:f>
              <c:numCache>
                <c:formatCode>General</c:formatCode>
                <c:ptCount val="1"/>
                <c:pt idx="0">
                  <c:v>26.756666666666668</c:v>
                </c:pt>
              </c:numCache>
            </c:numRef>
          </c:xVal>
          <c:yVal>
            <c:numRef>
              <c:f>'Findlay@Blais'!$B$53</c:f>
              <c:numCache>
                <c:formatCode>General</c:formatCode>
                <c:ptCount val="1"/>
                <c:pt idx="0">
                  <c:v>19.418299999999999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7267-48EA-A982-11BC92EDF479}"/>
            </c:ext>
          </c:extLst>
        </c:ser>
        <c:ser>
          <c:idx val="0"/>
          <c:order val="7"/>
          <c:tx>
            <c:strRef>
              <c:f>'[2]Base Graph'!$A$2</c:f>
              <c:strCache>
                <c:ptCount val="1"/>
                <c:pt idx="0">
                  <c:v>Cold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0070C0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22225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'[2]Base Graph'!$A$4:$A$6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100</c:v>
                </c:pt>
              </c:numCache>
            </c:numRef>
          </c:xVal>
          <c:yVal>
            <c:numRef>
              <c:f>'[2]Base Graph'!$B$4:$B$6</c:f>
              <c:numCache>
                <c:formatCode>General</c:formatCode>
                <c:ptCount val="3"/>
                <c:pt idx="0">
                  <c:v>11.164999999999999</c:v>
                </c:pt>
                <c:pt idx="1">
                  <c:v>11.3215</c:v>
                </c:pt>
                <c:pt idx="2">
                  <c:v>26.815000000000001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7267-48EA-A982-11BC92EDF479}"/>
            </c:ext>
          </c:extLst>
        </c:ser>
        <c:ser>
          <c:idx val="1"/>
          <c:order val="8"/>
          <c:tx>
            <c:strRef>
              <c:f>'[2]Base Graph'!$A$8</c:f>
              <c:strCache>
                <c:ptCount val="1"/>
                <c:pt idx="0">
                  <c:v>Cold-Cool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00B0F0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'[2]Base Graph'!$A$10:$A$12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100</c:v>
                </c:pt>
              </c:numCache>
            </c:numRef>
          </c:xVal>
          <c:yVal>
            <c:numRef>
              <c:f>'[2]Base Graph'!$B$10:$B$12</c:f>
              <c:numCache>
                <c:formatCode>General</c:formatCode>
                <c:ptCount val="3"/>
                <c:pt idx="0">
                  <c:v>10.17</c:v>
                </c:pt>
                <c:pt idx="1">
                  <c:v>10.457000000000001</c:v>
                </c:pt>
                <c:pt idx="2">
                  <c:v>38.869999999999997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7267-48EA-A982-11BC92EDF479}"/>
            </c:ext>
          </c:extLst>
        </c:ser>
        <c:ser>
          <c:idx val="2"/>
          <c:order val="9"/>
          <c:tx>
            <c:strRef>
              <c:f>'[2]Base Graph'!$A$14</c:f>
              <c:strCache>
                <c:ptCount val="1"/>
                <c:pt idx="0">
                  <c:v>Cool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3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'[2]Base Graph'!$A$16:$A$18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100</c:v>
                </c:pt>
              </c:numCache>
            </c:numRef>
          </c:xVal>
          <c:yVal>
            <c:numRef>
              <c:f>'[2]Base Graph'!$B$16:$B$18</c:f>
              <c:numCache>
                <c:formatCode>General</c:formatCode>
                <c:ptCount val="3"/>
                <c:pt idx="0">
                  <c:v>11.904</c:v>
                </c:pt>
                <c:pt idx="1">
                  <c:v>12.234400000000001</c:v>
                </c:pt>
                <c:pt idx="2">
                  <c:v>44.944000000000003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7267-48EA-A982-11BC92EDF479}"/>
            </c:ext>
          </c:extLst>
        </c:ser>
        <c:ser>
          <c:idx val="3"/>
          <c:order val="10"/>
          <c:tx>
            <c:strRef>
              <c:f>'[2]Base Graph'!$A$20</c:f>
              <c:strCache>
                <c:ptCount val="1"/>
                <c:pt idx="0">
                  <c:v>Cool-Warm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4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'[2]Base Graph'!$A$22:$A$24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100</c:v>
                </c:pt>
              </c:numCache>
            </c:numRef>
          </c:xVal>
          <c:yVal>
            <c:numRef>
              <c:f>'[2]Base Graph'!$B$22:$B$24</c:f>
              <c:numCache>
                <c:formatCode>General</c:formatCode>
                <c:ptCount val="3"/>
                <c:pt idx="0">
                  <c:v>12.787000000000001</c:v>
                </c:pt>
                <c:pt idx="1">
                  <c:v>13.1957</c:v>
                </c:pt>
                <c:pt idx="2">
                  <c:v>53.656999999999996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7267-48EA-A982-11BC92EDF479}"/>
            </c:ext>
          </c:extLst>
        </c:ser>
        <c:ser>
          <c:idx val="4"/>
          <c:order val="11"/>
          <c:tx>
            <c:strRef>
              <c:f>'[2]Base Graph'!$A$26</c:f>
              <c:strCache>
                <c:ptCount val="1"/>
                <c:pt idx="0">
                  <c:v>Warm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FF0000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'[2]Base Graph'!$A$28:$A$30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100</c:v>
                </c:pt>
              </c:numCache>
            </c:numRef>
          </c:xVal>
          <c:yVal>
            <c:numRef>
              <c:f>'[2]Base Graph'!$B$28:$B$30</c:f>
              <c:numCache>
                <c:formatCode>General</c:formatCode>
                <c:ptCount val="3"/>
                <c:pt idx="0">
                  <c:v>8.0146999999999995</c:v>
                </c:pt>
                <c:pt idx="1">
                  <c:v>8.7114999999999991</c:v>
                </c:pt>
                <c:pt idx="2">
                  <c:v>77.694699999999997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7267-48EA-A982-11BC92EDF479}"/>
            </c:ext>
          </c:extLst>
        </c:ser>
        <c:ser>
          <c:idx val="5"/>
          <c:order val="12"/>
          <c:tx>
            <c:strRef>
              <c:f>'Findlay@Blais'!$B$1:$C$1</c:f>
              <c:strCache>
                <c:ptCount val="1"/>
                <c:pt idx="0">
                  <c:v>Findlay @ Blais Road - 2017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'Findlay@Blais'!$C$3:$C$46</c:f>
              <c:numCache>
                <c:formatCode>General</c:formatCode>
                <c:ptCount val="44"/>
                <c:pt idx="0">
                  <c:v>24.5</c:v>
                </c:pt>
                <c:pt idx="1">
                  <c:v>25</c:v>
                </c:pt>
                <c:pt idx="2">
                  <c:v>27.9</c:v>
                </c:pt>
                <c:pt idx="3">
                  <c:v>28.8</c:v>
                </c:pt>
                <c:pt idx="4">
                  <c:v>26.9</c:v>
                </c:pt>
                <c:pt idx="5">
                  <c:v>25.1</c:v>
                </c:pt>
                <c:pt idx="6">
                  <c:v>26.5</c:v>
                </c:pt>
                <c:pt idx="7">
                  <c:v>26.6</c:v>
                </c:pt>
                <c:pt idx="8">
                  <c:v>29.5</c:v>
                </c:pt>
                <c:pt idx="9">
                  <c:v>28.2</c:v>
                </c:pt>
                <c:pt idx="10">
                  <c:v>28.4</c:v>
                </c:pt>
                <c:pt idx="11">
                  <c:v>28.6</c:v>
                </c:pt>
                <c:pt idx="12">
                  <c:v>26.3</c:v>
                </c:pt>
                <c:pt idx="13">
                  <c:v>25.9</c:v>
                </c:pt>
                <c:pt idx="14">
                  <c:v>25.4</c:v>
                </c:pt>
                <c:pt idx="15">
                  <c:v>28</c:v>
                </c:pt>
                <c:pt idx="16">
                  <c:v>28.9</c:v>
                </c:pt>
                <c:pt idx="17">
                  <c:v>30.4</c:v>
                </c:pt>
                <c:pt idx="18">
                  <c:v>24.8</c:v>
                </c:pt>
                <c:pt idx="19">
                  <c:v>25.8</c:v>
                </c:pt>
                <c:pt idx="20">
                  <c:v>27.6</c:v>
                </c:pt>
                <c:pt idx="21">
                  <c:v>27.3</c:v>
                </c:pt>
                <c:pt idx="22">
                  <c:v>26.1</c:v>
                </c:pt>
                <c:pt idx="23">
                  <c:v>26.7</c:v>
                </c:pt>
                <c:pt idx="24">
                  <c:v>25.2</c:v>
                </c:pt>
                <c:pt idx="25">
                  <c:v>26</c:v>
                </c:pt>
                <c:pt idx="26">
                  <c:v>25.2</c:v>
                </c:pt>
                <c:pt idx="27">
                  <c:v>26.7</c:v>
                </c:pt>
                <c:pt idx="28">
                  <c:v>25.6</c:v>
                </c:pt>
                <c:pt idx="29">
                  <c:v>24.8</c:v>
                </c:pt>
              </c:numCache>
            </c:numRef>
          </c:xVal>
          <c:yVal>
            <c:numRef>
              <c:f>'Findlay@Blais'!$B$3:$B$46</c:f>
              <c:numCache>
                <c:formatCode>General</c:formatCode>
                <c:ptCount val="44"/>
                <c:pt idx="0">
                  <c:v>18.14</c:v>
                </c:pt>
                <c:pt idx="1">
                  <c:v>20.138000000000002</c:v>
                </c:pt>
                <c:pt idx="2">
                  <c:v>19.282</c:v>
                </c:pt>
                <c:pt idx="3">
                  <c:v>19.472000000000001</c:v>
                </c:pt>
                <c:pt idx="4">
                  <c:v>19.948</c:v>
                </c:pt>
                <c:pt idx="5">
                  <c:v>18.995999999999999</c:v>
                </c:pt>
                <c:pt idx="6">
                  <c:v>20.519000000000002</c:v>
                </c:pt>
                <c:pt idx="7">
                  <c:v>20.138000000000002</c:v>
                </c:pt>
                <c:pt idx="8">
                  <c:v>20.71</c:v>
                </c:pt>
                <c:pt idx="9">
                  <c:v>20.519000000000002</c:v>
                </c:pt>
                <c:pt idx="10">
                  <c:v>20.234000000000002</c:v>
                </c:pt>
                <c:pt idx="11">
                  <c:v>20.519000000000002</c:v>
                </c:pt>
                <c:pt idx="12">
                  <c:v>19.948</c:v>
                </c:pt>
                <c:pt idx="13">
                  <c:v>18.806000000000001</c:v>
                </c:pt>
                <c:pt idx="14">
                  <c:v>18.521000000000001</c:v>
                </c:pt>
                <c:pt idx="15">
                  <c:v>19.376999999999999</c:v>
                </c:pt>
                <c:pt idx="16">
                  <c:v>19.472000000000001</c:v>
                </c:pt>
                <c:pt idx="17">
                  <c:v>19.948</c:v>
                </c:pt>
                <c:pt idx="18">
                  <c:v>18.711000000000002</c:v>
                </c:pt>
                <c:pt idx="19">
                  <c:v>18.711000000000002</c:v>
                </c:pt>
                <c:pt idx="20">
                  <c:v>18.901</c:v>
                </c:pt>
                <c:pt idx="21">
                  <c:v>19.282</c:v>
                </c:pt>
                <c:pt idx="22">
                  <c:v>19.757999999999999</c:v>
                </c:pt>
                <c:pt idx="23">
                  <c:v>19.948</c:v>
                </c:pt>
                <c:pt idx="24">
                  <c:v>19.187000000000001</c:v>
                </c:pt>
                <c:pt idx="25">
                  <c:v>18.901</c:v>
                </c:pt>
                <c:pt idx="26">
                  <c:v>18.045000000000002</c:v>
                </c:pt>
                <c:pt idx="27">
                  <c:v>19.472000000000001</c:v>
                </c:pt>
                <c:pt idx="28">
                  <c:v>19.567</c:v>
                </c:pt>
                <c:pt idx="29">
                  <c:v>17.379000000000001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7267-48EA-A982-11BC92EDF479}"/>
            </c:ext>
          </c:extLst>
        </c:ser>
        <c:ser>
          <c:idx val="6"/>
          <c:order val="13"/>
          <c:tx>
            <c:strRef>
              <c:f>'Findlay@Blais'!$A$53</c:f>
              <c:strCache>
                <c:ptCount val="1"/>
                <c:pt idx="0">
                  <c:v>Average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7"/>
            <c:spPr>
              <a:solidFill>
                <a:srgbClr val="C0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'Findlay@Blais'!$C$53</c:f>
              <c:numCache>
                <c:formatCode>General</c:formatCode>
                <c:ptCount val="1"/>
                <c:pt idx="0">
                  <c:v>26.756666666666668</c:v>
                </c:pt>
              </c:numCache>
            </c:numRef>
          </c:xVal>
          <c:yVal>
            <c:numRef>
              <c:f>'Findlay@Blais'!$B$53</c:f>
              <c:numCache>
                <c:formatCode>General</c:formatCode>
                <c:ptCount val="1"/>
                <c:pt idx="0">
                  <c:v>19.418299999999999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7267-48EA-A982-11BC92EDF4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6322824"/>
        <c:axId val="406319872"/>
      </c:scatterChart>
      <c:valAx>
        <c:axId val="406322824"/>
        <c:scaling>
          <c:orientation val="minMax"/>
          <c:max val="35"/>
          <c:min val="24"/>
        </c:scaling>
        <c:delete val="0"/>
        <c:axPos val="b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CA" b="1"/>
                  <a:t>Max Air Temperature (°C)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06319872"/>
        <c:crosses val="autoZero"/>
        <c:crossBetween val="midCat"/>
        <c:majorUnit val="1"/>
      </c:valAx>
      <c:valAx>
        <c:axId val="406319872"/>
        <c:scaling>
          <c:orientation val="minMax"/>
          <c:max val="30"/>
          <c:min val="12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CA" b="1"/>
                  <a:t>Max Water Temperature (°C) at</a:t>
                </a:r>
                <a:r>
                  <a:rPr lang="en-CA" b="1" baseline="0"/>
                  <a:t> 1600-1800 hrs</a:t>
                </a:r>
                <a:endParaRPr lang="en-CA" b="1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06322824"/>
        <c:crosses val="autoZero"/>
        <c:crossBetween val="midCat"/>
        <c:majorUnit val="1"/>
      </c:valAx>
    </c:plotArea>
    <c:plotVisOnly val="1"/>
    <c:dispBlanksAs val="gap"/>
    <c:showDLblsOverMax val="0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643F1A1-AD6E-4A80-B802-133D0D3C2592}" type="datetimeFigureOut">
              <a:rPr lang="en-CA" smtClean="0"/>
              <a:t>2019-06-11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4956A59-550B-4544-A7B1-E57033D5E4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9609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454390" y="-2372"/>
            <a:ext cx="4176464" cy="6383700"/>
          </a:xfrm>
          <a:prstGeom prst="rect">
            <a:avLst/>
          </a:prstGeom>
          <a:solidFill>
            <a:srgbClr val="004F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462413" y="2636912"/>
            <a:ext cx="4082628" cy="6480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1" baseline="0">
                <a:solidFill>
                  <a:schemeClr val="bg1"/>
                </a:solidFill>
                <a:latin typeface="Albertus"/>
              </a:defRPr>
            </a:lvl1pPr>
            <a:lvl2pPr>
              <a:defRPr sz="2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1454390" y="3356992"/>
            <a:ext cx="4082628" cy="6480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bg1"/>
                </a:solidFill>
                <a:latin typeface="Albertus"/>
              </a:defRPr>
            </a:lvl1pPr>
            <a:lvl2pPr>
              <a:defRPr sz="2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1035" name="Picture 11" descr="P:\C Communications\C Media\Logos &amp; Graphics\SNC Logos\2013 - corrected SNC logo files\SNC-HorizLogo2013Whi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430" y="188640"/>
            <a:ext cx="3528392" cy="108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79"/>
          <a:stretch/>
        </p:blipFill>
        <p:spPr bwMode="auto">
          <a:xfrm>
            <a:off x="0" y="4534059"/>
            <a:ext cx="9144000" cy="1717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6251944"/>
            <a:ext cx="9144000" cy="606056"/>
          </a:xfrm>
          <a:prstGeom prst="rect">
            <a:avLst/>
          </a:prstGeom>
          <a:solidFill>
            <a:srgbClr val="009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CA" sz="2000">
                <a:latin typeface="Albertus"/>
              </a:rPr>
              <a:t>www.nation.on.ca</a:t>
            </a:r>
            <a:endParaRPr lang="en-CA">
              <a:latin typeface="Albertus"/>
            </a:endParaRPr>
          </a:p>
        </p:txBody>
      </p:sp>
    </p:spTree>
    <p:extLst>
      <p:ext uri="{BB962C8B-B14F-4D97-AF65-F5344CB8AC3E}">
        <p14:creationId xmlns:p14="http://schemas.microsoft.com/office/powerpoint/2010/main" val="1340734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39036"/>
            <a:ext cx="9144000" cy="346348"/>
          </a:xfrm>
          <a:prstGeom prst="rect">
            <a:avLst/>
          </a:prstGeom>
          <a:solidFill>
            <a:srgbClr val="009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A">
              <a:latin typeface="Albertu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6527710"/>
            <a:ext cx="4186808" cy="3208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Albertus"/>
              </a:defRPr>
            </a:lvl1pPr>
            <a:lvl2pPr marL="457200" indent="0">
              <a:buNone/>
              <a:defRPr sz="2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add name and position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-27384"/>
            <a:ext cx="9144000" cy="768350"/>
          </a:xfrm>
          <a:prstGeom prst="rect">
            <a:avLst/>
          </a:prstGeom>
          <a:solidFill>
            <a:srgbClr val="004F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3" descr="P:\C Communications\C Media\Logos &amp; Graphics\SNC Logos\2013 - corrected SNC logo files\SNC-HorizLogo2013White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2" r="76748"/>
          <a:stretch/>
        </p:blipFill>
        <p:spPr bwMode="auto">
          <a:xfrm>
            <a:off x="60133" y="27459"/>
            <a:ext cx="539552" cy="67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652392" y="1349154"/>
            <a:ext cx="4186808" cy="492941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lbertus"/>
              </a:defRPr>
            </a:lvl1pPr>
            <a:lvl2pPr>
              <a:defRPr sz="2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 bullet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275856" y="-33975"/>
            <a:ext cx="5868144" cy="739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200">
                <a:solidFill>
                  <a:srgbClr val="A6DEF2"/>
                </a:solidFill>
                <a:latin typeface="Albertus"/>
              </a:defRPr>
            </a:lvl1pPr>
          </a:lstStyle>
          <a:p>
            <a:r>
              <a:rPr lang="en-US"/>
              <a:t>Click to add Title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2298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partment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39036"/>
            <a:ext cx="9144000" cy="346348"/>
          </a:xfrm>
          <a:prstGeom prst="rect">
            <a:avLst/>
          </a:prstGeom>
          <a:solidFill>
            <a:srgbClr val="009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A">
              <a:latin typeface="Albertu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-27384"/>
            <a:ext cx="9144000" cy="768350"/>
          </a:xfrm>
          <a:prstGeom prst="rect">
            <a:avLst/>
          </a:prstGeom>
          <a:solidFill>
            <a:srgbClr val="004F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3635897" y="3068960"/>
            <a:ext cx="5203304" cy="144016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600" b="1">
                <a:latin typeface="Albertus"/>
              </a:defRPr>
            </a:lvl1pPr>
            <a:lvl2pPr>
              <a:defRPr sz="2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3" descr="P:\C Communications\C Media\Logos &amp; Graphics\SNC Logos\2013 - corrected SNC logo files\SNC-HorizLogo2013White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2" r="76748"/>
          <a:stretch/>
        </p:blipFill>
        <p:spPr bwMode="auto">
          <a:xfrm>
            <a:off x="60133" y="27459"/>
            <a:ext cx="539552" cy="67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604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39036"/>
            <a:ext cx="9144000" cy="346348"/>
          </a:xfrm>
          <a:prstGeom prst="rect">
            <a:avLst/>
          </a:prstGeom>
          <a:solidFill>
            <a:srgbClr val="009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A">
              <a:latin typeface="Albertu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-27384"/>
            <a:ext cx="9144000" cy="768350"/>
          </a:xfrm>
          <a:prstGeom prst="rect">
            <a:avLst/>
          </a:prstGeom>
          <a:solidFill>
            <a:srgbClr val="004F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i="0">
                <a:solidFill>
                  <a:srgbClr val="A6DEF2"/>
                </a:solidFill>
                <a:latin typeface="Albertus"/>
              </a:rPr>
              <a:t>Our Local Environment, We’re in it Together.</a:t>
            </a:r>
          </a:p>
        </p:txBody>
      </p:sp>
      <p:pic>
        <p:nvPicPr>
          <p:cNvPr id="2051" name="Picture 3" descr="P:\C Communications\C Media\Logos &amp; Graphics\SNC Logos\2013 - corrected SNC logo files\SNC-VertLogo2013rgb (1)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54" y="2348880"/>
            <a:ext cx="3232022" cy="238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223584" y="6525344"/>
            <a:ext cx="8892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CA" sz="2000" i="0">
                <a:solidFill>
                  <a:schemeClr val="bg1"/>
                </a:solidFill>
                <a:latin typeface="Albertus"/>
              </a:rPr>
              <a:t>www.nation.on.ca</a:t>
            </a:r>
          </a:p>
        </p:txBody>
      </p:sp>
    </p:spTree>
    <p:extLst>
      <p:ext uri="{BB962C8B-B14F-4D97-AF65-F5344CB8AC3E}">
        <p14:creationId xmlns:p14="http://schemas.microsoft.com/office/powerpoint/2010/main" val="3937113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27384"/>
            <a:ext cx="9144000" cy="768350"/>
          </a:xfrm>
          <a:prstGeom prst="rect">
            <a:avLst/>
          </a:prstGeom>
          <a:solidFill>
            <a:srgbClr val="004F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A" sz="2000" i="1">
              <a:solidFill>
                <a:schemeClr val="tx2">
                  <a:lumMod val="40000"/>
                  <a:lumOff val="60000"/>
                </a:schemeClr>
              </a:solidFill>
              <a:latin typeface="Albertu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539036"/>
            <a:ext cx="9144000" cy="346348"/>
          </a:xfrm>
          <a:prstGeom prst="rect">
            <a:avLst/>
          </a:prstGeom>
          <a:solidFill>
            <a:srgbClr val="009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CA"/>
              <a:t>www.nation.on.ca</a:t>
            </a:r>
          </a:p>
        </p:txBody>
      </p:sp>
    </p:spTree>
    <p:extLst>
      <p:ext uri="{BB962C8B-B14F-4D97-AF65-F5344CB8AC3E}">
        <p14:creationId xmlns:p14="http://schemas.microsoft.com/office/powerpoint/2010/main" val="53150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6" r:id="rId2"/>
    <p:sldLayoutId id="2147483657" r:id="rId3"/>
    <p:sldLayoutId id="2147483658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1454390" y="1628800"/>
            <a:ext cx="4082628" cy="648072"/>
          </a:xfrm>
        </p:spPr>
        <p:txBody>
          <a:bodyPr anchor="t"/>
          <a:lstStyle/>
          <a:p>
            <a:r>
              <a:rPr lang="en-CA" dirty="0"/>
              <a:t>Clean Water </a:t>
            </a:r>
          </a:p>
          <a:p>
            <a:r>
              <a:rPr lang="en-CA" dirty="0"/>
              <a:t>Committee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 anchor="t"/>
          <a:lstStyle/>
          <a:p>
            <a:r>
              <a:rPr lang="en-CA" dirty="0"/>
              <a:t>June 10, 2019</a:t>
            </a:r>
          </a:p>
        </p:txBody>
      </p:sp>
    </p:spTree>
    <p:extLst>
      <p:ext uri="{BB962C8B-B14F-4D97-AF65-F5344CB8AC3E}">
        <p14:creationId xmlns:p14="http://schemas.microsoft.com/office/powerpoint/2010/main" val="1194801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1D24BC-BD9B-4E55-B6D4-CCDF92C36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883084-32FF-4FF4-BFA8-CBDBBC53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Platform</a:t>
            </a:r>
            <a:endParaRPr lang="en-CA" dirty="0"/>
          </a:p>
        </p:txBody>
      </p:sp>
      <p:pic>
        <p:nvPicPr>
          <p:cNvPr id="2050" name="Picture 2" descr="73cb7e9b-8c13-48b1-9f84-657cc1159cfd@CANPRD01">
            <a:extLst>
              <a:ext uri="{FF2B5EF4-FFF2-40B4-BE49-F238E27FC236}">
                <a16:creationId xmlns:a16="http://schemas.microsoft.com/office/drawing/2014/main" id="{3E5892CD-7742-4985-A727-8BD459FC7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31" y="1092581"/>
            <a:ext cx="6833337" cy="5047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137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6B8F23-7555-4E4F-92E1-9CA2BE871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9E5AC7-D58F-4C61-81DF-01D65129D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44" y="-33975"/>
            <a:ext cx="8389856" cy="739315"/>
          </a:xfrm>
        </p:spPr>
        <p:txBody>
          <a:bodyPr>
            <a:normAutofit/>
          </a:bodyPr>
          <a:lstStyle/>
          <a:p>
            <a:r>
              <a:rPr lang="en-US" dirty="0"/>
              <a:t>Groundwater Surface Water Constraint Mapping </a:t>
            </a:r>
            <a:endParaRPr lang="en-CA" dirty="0"/>
          </a:p>
        </p:txBody>
      </p:sp>
      <p:pic>
        <p:nvPicPr>
          <p:cNvPr id="4098" name="Picture 2" descr="Image result for groundwater surface water interaction">
            <a:extLst>
              <a:ext uri="{FF2B5EF4-FFF2-40B4-BE49-F238E27FC236}">
                <a16:creationId xmlns:a16="http://schemas.microsoft.com/office/drawing/2014/main" id="{36E1EBAE-4A90-42F4-85FB-7F7497457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5"/>
          <a:stretch/>
        </p:blipFill>
        <p:spPr bwMode="auto">
          <a:xfrm>
            <a:off x="374003" y="1677879"/>
            <a:ext cx="8256233" cy="296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503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558EFC-2101-4877-924E-D6A9097C5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EBC254-E09D-43E9-9D94-E7DDA2B75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HydroGeosphere</a:t>
            </a:r>
            <a:r>
              <a:rPr lang="en-US" dirty="0"/>
              <a:t> Model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255AA0-5CC5-4989-BFF8-C53C95ADFBF0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0F7975-8FBE-465A-893F-FE83E10EBF30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348270-7E34-485C-BA4E-A6E2B2E83EBC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CE5D65-FD93-4F95-8BC5-861A97029D50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343785-6BE1-43DF-AC3E-11448B3476F8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CAC50D-DB72-422A-8815-3F2A4937F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84" t="32309" r="60874" b="14185"/>
          <a:stretch/>
        </p:blipFill>
        <p:spPr>
          <a:xfrm>
            <a:off x="565766" y="868886"/>
            <a:ext cx="8012467" cy="549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38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6BC851-4950-4EF0-A92D-821E1765B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2E2C2-1FAC-4A94-A23F-FA2F2FC9E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410" y="-33975"/>
            <a:ext cx="7959590" cy="739315"/>
          </a:xfrm>
        </p:spPr>
        <p:txBody>
          <a:bodyPr>
            <a:normAutofit/>
          </a:bodyPr>
          <a:lstStyle/>
          <a:p>
            <a:r>
              <a:rPr lang="en-US" dirty="0"/>
              <a:t>Field Validation of Desktop Exercise</a:t>
            </a:r>
            <a:endParaRPr lang="en-CA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767951E-C95E-4779-A732-A146118BFC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851090"/>
              </p:ext>
            </p:extLst>
          </p:nvPr>
        </p:nvGraphicFramePr>
        <p:xfrm>
          <a:off x="273961" y="1279879"/>
          <a:ext cx="5600700" cy="2595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146" name="Picture 2" descr="Image result for sculpin">
            <a:extLst>
              <a:ext uri="{FF2B5EF4-FFF2-40B4-BE49-F238E27FC236}">
                <a16:creationId xmlns:a16="http://schemas.microsoft.com/office/drawing/2014/main" id="{7641622A-FA80-498C-90A3-BFF8BBD80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664" y="168592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infra-red surface water">
            <a:extLst>
              <a:ext uri="{FF2B5EF4-FFF2-40B4-BE49-F238E27FC236}">
                <a16:creationId xmlns:a16="http://schemas.microsoft.com/office/drawing/2014/main" id="{8B1DA8C0-ECF6-40E0-A8E8-D2F3BC21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5" y="4280181"/>
            <a:ext cx="2814129" cy="20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Radium isotope for groundwater surface water">
            <a:extLst>
              <a:ext uri="{FF2B5EF4-FFF2-40B4-BE49-F238E27FC236}">
                <a16:creationId xmlns:a16="http://schemas.microsoft.com/office/drawing/2014/main" id="{6A6CF82A-3D8F-410D-AB1E-9D75336C2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094" y="4600638"/>
            <a:ext cx="3443426" cy="165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563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blurry image of a screen&#10;&#10;Description generated with high confidence">
            <a:extLst>
              <a:ext uri="{FF2B5EF4-FFF2-40B4-BE49-F238E27FC236}">
                <a16:creationId xmlns:a16="http://schemas.microsoft.com/office/drawing/2014/main" id="{83DD1CD8-41B0-4D61-BEA6-61FD058A0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195" y="1051038"/>
            <a:ext cx="3596716" cy="4737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992EC-B1F4-44AA-877B-004007B0CCF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 anchor="t"/>
          <a:lstStyle/>
          <a:p>
            <a:r>
              <a:rPr lang="en-US" dirty="0"/>
              <a:t>4 farms: St. Isidore, Casselman, Navan, </a:t>
            </a:r>
            <a:r>
              <a:rPr lang="en-US" dirty="0" err="1"/>
              <a:t>Brinston</a:t>
            </a:r>
          </a:p>
          <a:p>
            <a:r>
              <a:rPr lang="en-US" dirty="0"/>
              <a:t>Edible buffer on one side of municipal drain, grass buff on other</a:t>
            </a:r>
          </a:p>
          <a:p>
            <a:r>
              <a:rPr lang="en-US" dirty="0"/>
              <a:t>High School SHSM  partnerships</a:t>
            </a:r>
          </a:p>
          <a:p>
            <a:r>
              <a:rPr lang="en-US" dirty="0"/>
              <a:t>First Nations Education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42E55D-133D-4BF7-9B2F-19E4DE12F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869" y="-33975"/>
            <a:ext cx="7833131" cy="739315"/>
          </a:xfrm>
        </p:spPr>
        <p:txBody>
          <a:bodyPr/>
          <a:lstStyle/>
          <a:p>
            <a:r>
              <a:rPr lang="en-US" dirty="0"/>
              <a:t>Eco Action Buffer Demonstration Projects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737ED-14E1-4D04-BFFF-C00F37EBF9A5}"/>
              </a:ext>
            </a:extLst>
          </p:cNvPr>
          <p:cNvSpPr txBox="1"/>
          <p:nvPr/>
        </p:nvSpPr>
        <p:spPr>
          <a:xfrm>
            <a:off x="632298" y="5787957"/>
            <a:ext cx="357977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GDHS students at </a:t>
            </a:r>
            <a:r>
              <a:rPr lang="en-US" sz="1400" dirty="0" err="1"/>
              <a:t>Bercier's</a:t>
            </a:r>
            <a:r>
              <a:rPr lang="en-US" sz="1400" dirty="0"/>
              <a:t> Farm in St. Isidore, </a:t>
            </a:r>
            <a:endParaRPr lang="en-US"/>
          </a:p>
          <a:p>
            <a:r>
              <a:rPr lang="en-US" sz="1400" dirty="0"/>
              <a:t>May 16th, 2019</a:t>
            </a:r>
            <a:endParaRPr lang="en-US" dirty="0"/>
          </a:p>
          <a:p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4154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3C0B8C-7CAB-4784-BDAF-96DC83F55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650CFD-9EF4-4FCB-86E3-6517BBF99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of Ottawa Baseline Program</a:t>
            </a:r>
            <a:endParaRPr lang="en-CA" dirty="0"/>
          </a:p>
        </p:txBody>
      </p:sp>
      <p:pic>
        <p:nvPicPr>
          <p:cNvPr id="5122" name="Picture 2" descr="64e67538-090c-4994-adf3-e427ae497517@CANPRD01">
            <a:extLst>
              <a:ext uri="{FF2B5EF4-FFF2-40B4-BE49-F238E27FC236}">
                <a16:creationId xmlns:a16="http://schemas.microsoft.com/office/drawing/2014/main" id="{CC80B2AE-C2D9-4F47-94C1-7F30B0AF1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41" y="1732654"/>
            <a:ext cx="5097057" cy="38058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E71C13-BCA6-46FD-9252-0FF0934439A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603006" y="1732654"/>
            <a:ext cx="3468567" cy="4169107"/>
          </a:xfrm>
        </p:spPr>
        <p:txBody>
          <a:bodyPr/>
          <a:lstStyle/>
          <a:p>
            <a:r>
              <a:rPr lang="en-US" dirty="0"/>
              <a:t>Working with City of Ottawa and Laboratory</a:t>
            </a:r>
          </a:p>
          <a:p>
            <a:r>
              <a:rPr lang="en-US" dirty="0"/>
              <a:t>12 Stations monitored </a:t>
            </a:r>
            <a:r>
              <a:rPr lang="en-US" dirty="0" err="1"/>
              <a:t>monthy</a:t>
            </a:r>
            <a:endParaRPr lang="en-US" dirty="0"/>
          </a:p>
          <a:p>
            <a:r>
              <a:rPr lang="en-US" dirty="0"/>
              <a:t>Nutrients, Metals and Gen Chem </a:t>
            </a:r>
          </a:p>
          <a:p>
            <a:r>
              <a:rPr lang="en-US" dirty="0"/>
              <a:t>Biological Monitoring</a:t>
            </a:r>
          </a:p>
          <a:p>
            <a:r>
              <a:rPr lang="en-US" dirty="0"/>
              <a:t>Capture in SNC Wiski Platform</a:t>
            </a:r>
          </a:p>
        </p:txBody>
      </p:sp>
    </p:spTree>
    <p:extLst>
      <p:ext uri="{BB962C8B-B14F-4D97-AF65-F5344CB8AC3E}">
        <p14:creationId xmlns:p14="http://schemas.microsoft.com/office/powerpoint/2010/main" val="949331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outdoor, sheep, snow, sky&#10;&#10;Description automatically generated">
            <a:extLst>
              <a:ext uri="{FF2B5EF4-FFF2-40B4-BE49-F238E27FC236}">
                <a16:creationId xmlns:a16="http://schemas.microsoft.com/office/drawing/2014/main" id="{72DFABF6-AD72-4DE1-9E16-A35F95FE8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68" y="1186256"/>
            <a:ext cx="2437975" cy="4336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63907-747E-4616-856E-95B4B8A3D81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44162" y="2272607"/>
            <a:ext cx="4186808" cy="4929411"/>
          </a:xfrm>
        </p:spPr>
        <p:txBody>
          <a:bodyPr/>
          <a:lstStyle/>
          <a:p>
            <a:r>
              <a:rPr lang="en-US" dirty="0"/>
              <a:t>30 HDF Stations</a:t>
            </a:r>
          </a:p>
          <a:p>
            <a:r>
              <a:rPr lang="en-US" dirty="0"/>
              <a:t>4 Baseline WQ Stations</a:t>
            </a:r>
          </a:p>
          <a:p>
            <a:r>
              <a:rPr lang="en-US" dirty="0"/>
              <a:t>2 YSI Sonde Deployments</a:t>
            </a:r>
          </a:p>
          <a:p>
            <a:r>
              <a:rPr lang="en-US" dirty="0"/>
              <a:t>Temperature and Baseflow </a:t>
            </a:r>
          </a:p>
          <a:p>
            <a:r>
              <a:rPr lang="en-US" dirty="0"/>
              <a:t>Biological Monitoring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D626D8-1528-4F44-8183-F517AD6D1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Castor Catchment Study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76954A-5ACE-4282-B888-7B60E439ECA6}"/>
              </a:ext>
            </a:extLst>
          </p:cNvPr>
          <p:cNvSpPr txBox="1"/>
          <p:nvPr/>
        </p:nvSpPr>
        <p:spPr>
          <a:xfrm>
            <a:off x="706171" y="5719260"/>
            <a:ext cx="3367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HDF Station in North Castor, April 2019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44591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279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D626D8-1528-4F44-8183-F517AD6D1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350" y="2669176"/>
            <a:ext cx="3483937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800">
                <a:solidFill>
                  <a:schemeClr val="tx1"/>
                </a:solidFill>
                <a:latin typeface="+mj-lt"/>
              </a:rPr>
              <a:t>Vars-Winchester Esker Data Collection Platform 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607ED4AD-8A42-4EDB-A746-039831B7C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801" r="14720"/>
          <a:stretch/>
        </p:blipFill>
        <p:spPr>
          <a:xfrm>
            <a:off x="20" y="10"/>
            <a:ext cx="5626926" cy="6857992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9093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7415B80-3DE8-4188-8483-14C60384B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Precipitation Trends in Ontario</a:t>
            </a:r>
          </a:p>
        </p:txBody>
      </p:sp>
      <p:pic>
        <p:nvPicPr>
          <p:cNvPr id="7" name="Picture 7" descr="A view of a snow covered mountain&#10;&#10;Description generated with high confidence">
            <a:extLst>
              <a:ext uri="{FF2B5EF4-FFF2-40B4-BE49-F238E27FC236}">
                <a16:creationId xmlns:a16="http://schemas.microsoft.com/office/drawing/2014/main" id="{00C48048-D7DA-4195-B1A2-79248EC44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75" y="1586995"/>
            <a:ext cx="5573947" cy="3139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55FFB75-9F39-4397-B329-BA2290B0F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6EDDEE-F60A-4907-BD6F-B8AB5C78DF03}"/>
              </a:ext>
            </a:extLst>
          </p:cNvPr>
          <p:cNvSpPr txBox="1"/>
          <p:nvPr/>
        </p:nvSpPr>
        <p:spPr>
          <a:xfrm>
            <a:off x="1235413" y="4805464"/>
            <a:ext cx="36576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Ottawa River near Cumberland, ON, May 2019</a:t>
            </a:r>
            <a:endParaRPr lang="en-US" sz="1400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D7ECDF-57B3-472C-ACB1-55D5827F9106}"/>
              </a:ext>
            </a:extLst>
          </p:cNvPr>
          <p:cNvSpPr txBox="1"/>
          <p:nvPr/>
        </p:nvSpPr>
        <p:spPr>
          <a:xfrm>
            <a:off x="6144842" y="1845215"/>
            <a:ext cx="2636195" cy="30162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cs typeface="Calibri"/>
              </a:rPr>
              <a:t>Frequency and severity of storms increasing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cs typeface="Calibri"/>
              </a:rPr>
              <a:t>Precipitation is one of the hardest parameters to measure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cs typeface="Calibri"/>
              </a:rPr>
              <a:t>Need continuous, long-term data sets with good coverage</a:t>
            </a: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2870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DCE0E6-2C88-4499-944D-1256D124E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8CEC63-ABBA-446E-83AD-0B82041DE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77" y="-33975"/>
            <a:ext cx="8448623" cy="739315"/>
          </a:xfrm>
        </p:spPr>
        <p:txBody>
          <a:bodyPr>
            <a:normAutofit/>
          </a:bodyPr>
          <a:lstStyle/>
          <a:p>
            <a:r>
              <a:rPr lang="en-US" dirty="0"/>
              <a:t>Flood Prone Areas in the SNC Jurisdiction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C54D59-4157-4B30-943A-2818C0783FEC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206690-0361-4598-ABC3-8E1AF9D093C2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CA" dirty="0"/>
          </a:p>
        </p:txBody>
      </p:sp>
      <p:pic>
        <p:nvPicPr>
          <p:cNvPr id="3077" name="Picture 5">
            <a:extLst>
              <a:ext uri="{FF2B5EF4-FFF2-40B4-BE49-F238E27FC236}">
                <a16:creationId xmlns:a16="http://schemas.microsoft.com/office/drawing/2014/main" id="{01D3E6A6-D579-46EC-80A4-86C91344A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524" y="936535"/>
            <a:ext cx="4505325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983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BF72D3-CEE3-48C8-B8DD-A50765D86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295C59-3A0A-4211-A7ED-26FCCD98A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216" y="-33975"/>
            <a:ext cx="8012784" cy="739315"/>
          </a:xfrm>
        </p:spPr>
        <p:txBody>
          <a:bodyPr>
            <a:normAutofit/>
          </a:bodyPr>
          <a:lstStyle/>
          <a:p>
            <a:r>
              <a:rPr lang="en-US" dirty="0"/>
              <a:t>Watson Pit Esker Well North of Vars, 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BA102D-B1E3-4F3D-8297-7BDE3789D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" t="609" r="415" b="1216"/>
          <a:stretch>
            <a:fillRect/>
          </a:stretch>
        </p:blipFill>
        <p:spPr bwMode="auto">
          <a:xfrm>
            <a:off x="1032419" y="1135796"/>
            <a:ext cx="7079162" cy="4809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ECBB5E-1D2B-4319-83A8-5034470C44FA}"/>
              </a:ext>
            </a:extLst>
          </p:cNvPr>
          <p:cNvSpPr txBox="1"/>
          <p:nvPr/>
        </p:nvSpPr>
        <p:spPr>
          <a:xfrm>
            <a:off x="1979629" y="6051818"/>
            <a:ext cx="5797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Watson Pit Vars-Winchester Esker Well Water Levels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2765540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 BD PPT.potx" id="{6E355435-D6EB-4627-A518-0E8CC3D87449}" vid="{409E732F-B4B4-4D72-BBCF-AF2A35F6F7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1F9A9850C44942AEEC6C4704EE32A4" ma:contentTypeVersion="10" ma:contentTypeDescription="Create a new document." ma:contentTypeScope="" ma:versionID="bf629bf8758dca2628a832979f626cc9">
  <xsd:schema xmlns:xsd="http://www.w3.org/2001/XMLSchema" xmlns:xs="http://www.w3.org/2001/XMLSchema" xmlns:p="http://schemas.microsoft.com/office/2006/metadata/properties" xmlns:ns2="0fc15911-975c-4893-b392-2dd001ce3e85" xmlns:ns3="4e70d107-d6bf-49d7-8a75-ca05ea7401c1" targetNamespace="http://schemas.microsoft.com/office/2006/metadata/properties" ma:root="true" ma:fieldsID="f9421a4f81d9825e9f06f85fd2d08f34" ns2:_="" ns3:_="">
    <xsd:import namespace="0fc15911-975c-4893-b392-2dd001ce3e85"/>
    <xsd:import namespace="4e70d107-d6bf-49d7-8a75-ca05ea7401c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c15911-975c-4893-b392-2dd001ce3e8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70d107-d6bf-49d7-8a75-ca05ea7401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615766-0F74-45CD-913C-DE06313D9F7A}">
  <ds:schemaRefs>
    <ds:schemaRef ds:uri="http://www.w3.org/XML/1998/namespace"/>
    <ds:schemaRef ds:uri="0fc15911-975c-4893-b392-2dd001ce3e85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purl.org/dc/dcmitype/"/>
    <ds:schemaRef ds:uri="http://schemas.microsoft.com/office/infopath/2007/PartnerControls"/>
    <ds:schemaRef ds:uri="4e70d107-d6bf-49d7-8a75-ca05ea7401c1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4816BBB-2265-4022-898D-758B6B62FE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c15911-975c-4893-b392-2dd001ce3e85"/>
    <ds:schemaRef ds:uri="4e70d107-d6bf-49d7-8a75-ca05ea7401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AADEB4-F005-4907-8059-C0E488A757A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2018 BD PPT</Template>
  <TotalTime>23</TotalTime>
  <Words>211</Words>
  <Application>Microsoft Office PowerPoint</Application>
  <PresentationFormat>On-screen Show (4:3)</PresentationFormat>
  <Paragraphs>46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Albertus</vt:lpstr>
      <vt:lpstr>Arial</vt:lpstr>
      <vt:lpstr>Calibri</vt:lpstr>
      <vt:lpstr>Times New Roman</vt:lpstr>
      <vt:lpstr>Office Theme</vt:lpstr>
      <vt:lpstr>PowerPoint Presentation</vt:lpstr>
      <vt:lpstr>Eco Action Buffer Demonstration Projects </vt:lpstr>
      <vt:lpstr>City of Ottawa Baseline Program</vt:lpstr>
      <vt:lpstr>North Castor Catchment Study </vt:lpstr>
      <vt:lpstr>PowerPoint Presentation</vt:lpstr>
      <vt:lpstr>Vars-Winchester Esker Data Collection Platform </vt:lpstr>
      <vt:lpstr>Precipitation Trends in Ontario</vt:lpstr>
      <vt:lpstr>Flood Prone Areas in the SNC Jurisdiction</vt:lpstr>
      <vt:lpstr>Watson Pit Esker Well North of Vars, ON</vt:lpstr>
      <vt:lpstr>Data Collection Platform</vt:lpstr>
      <vt:lpstr>Groundwater Surface Water Constraint Mapping </vt:lpstr>
      <vt:lpstr>HydroGeosphere Model</vt:lpstr>
      <vt:lpstr>Field Validation of Desktop Exercise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Dianne MacMillan</dc:creator>
  <cp:lastModifiedBy>Lorie Henderson</cp:lastModifiedBy>
  <cp:revision>193</cp:revision>
  <cp:lastPrinted>2014-09-10T18:53:40Z</cp:lastPrinted>
  <dcterms:created xsi:type="dcterms:W3CDTF">2019-02-26T17:59:47Z</dcterms:created>
  <dcterms:modified xsi:type="dcterms:W3CDTF">2019-06-11T17:49:58Z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0x010100251F9A9850C44942AEEC6C4704EE32A4</vt:lpwstr>
  </property>
  <property fmtid="{D5CDD505-2E9C-101B-9397-08002B2CF9AE}" pid="3" name="AuthorIds_UIVersion_28672">
    <vt:lpwstr>49</vt:lpwstr>
  </property>
</Properties>
</file>